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7"/>
  </p:notesMasterIdLst>
  <p:sldIdLst>
    <p:sldId id="287" r:id="rId3"/>
    <p:sldId id="257" r:id="rId4"/>
    <p:sldId id="341" r:id="rId5"/>
    <p:sldId id="331" r:id="rId6"/>
    <p:sldId id="285" r:id="rId7"/>
    <p:sldId id="259" r:id="rId8"/>
    <p:sldId id="326" r:id="rId9"/>
    <p:sldId id="340" r:id="rId10"/>
    <p:sldId id="343" r:id="rId11"/>
    <p:sldId id="291" r:id="rId12"/>
    <p:sldId id="327" r:id="rId13"/>
    <p:sldId id="262" r:id="rId14"/>
    <p:sldId id="258" r:id="rId15"/>
    <p:sldId id="339" r:id="rId16"/>
    <p:sldId id="338" r:id="rId17"/>
    <p:sldId id="342" r:id="rId18"/>
    <p:sldId id="332" r:id="rId19"/>
    <p:sldId id="334" r:id="rId20"/>
    <p:sldId id="336" r:id="rId21"/>
    <p:sldId id="337" r:id="rId22"/>
    <p:sldId id="261" r:id="rId23"/>
    <p:sldId id="344" r:id="rId24"/>
    <p:sldId id="284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9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1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66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62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11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15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40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0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7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6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6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7A38DD-583A-407A-A2F5-B2319CE9A6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1CFB6F-D7ED-4C3A-8661-4063149451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75591"/>
            <a:ext cx="1251204" cy="12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1.xml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1.xml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1.xml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1.xml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" Target="slide1.xml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D115D6-0462-466F-BA47-85BFCD15C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628" y="1086478"/>
            <a:ext cx="8352244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uống</a:t>
            </a:r>
            <a:r>
              <a:rPr lang="en-US" altLang="zh-CN" sz="4000" b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hay ăn thức ăn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phù</a:t>
            </a:r>
            <a:r>
              <a:rPr lang="en-US" altLang="zh-CN" sz="4000" b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hợp có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2.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Xây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dựng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quy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tắc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ứng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xử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ăn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uống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Calibri" panose="020F0502020204030204" pitchFamily="34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29280" y="430925"/>
            <a:ext cx="11133438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747317" y="5452672"/>
            <a:ext cx="19872573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0C848E-7B30-4549-8CDC-9A388C362366}"/>
              </a:ext>
            </a:extLst>
          </p:cNvPr>
          <p:cNvGrpSpPr/>
          <p:nvPr/>
        </p:nvGrpSpPr>
        <p:grpSpPr>
          <a:xfrm>
            <a:off x="921367" y="3584028"/>
            <a:ext cx="3965943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1C0957-DE2D-4A13-89B1-D8F32F874DCF}"/>
                </a:ext>
              </a:extLst>
            </p:cNvPr>
            <p:cNvSpPr/>
            <p:nvPr/>
          </p:nvSpPr>
          <p:spPr>
            <a:xfrm>
              <a:off x="4800600" y="1488281"/>
              <a:ext cx="2647950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1200" cap="none" spc="0" normalizeH="0" baseline="0" noProof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nhóm</a:t>
              </a:r>
              <a:r>
                <a:rPr kumimoji="0" 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555" y="621977"/>
            <a:ext cx="8624888" cy="658642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Thảo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Microsoft YaHei" panose="020B0503020204020204" pitchFamily="34" charset="-12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1277282" y="1511510"/>
            <a:ext cx="9637433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B0C963C-6177-499A-8302-A2D5892A10A6}"/>
              </a:ext>
            </a:extLst>
          </p:cNvPr>
          <p:cNvSpPr/>
          <p:nvPr/>
        </p:nvSpPr>
        <p:spPr>
          <a:xfrm>
            <a:off x="5636303" y="3149263"/>
            <a:ext cx="5036474" cy="1981200"/>
          </a:xfrm>
          <a:prstGeom prst="wedgeRoundRectCallout">
            <a:avLst>
              <a:gd name="adj1" fmla="val -66923"/>
              <a:gd name="adj2" fmla="val 197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unito Black" pitchFamily="2" charset="0"/>
              </a:rPr>
              <a:t>Mỗi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nhóm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chọn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một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chủ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đề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và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thảo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luận</a:t>
            </a:r>
            <a:r>
              <a:rPr lang="en-US" sz="2800" dirty="0">
                <a:latin typeface="Nunito Black" pitchFamily="2" charset="0"/>
              </a:rPr>
              <a:t>, </a:t>
            </a:r>
            <a:r>
              <a:rPr lang="en-US" sz="2800" err="1">
                <a:latin typeface="Nunito Black" pitchFamily="2" charset="0"/>
              </a:rPr>
              <a:t>viết</a:t>
            </a:r>
            <a:r>
              <a:rPr lang="en-US" sz="2800">
                <a:latin typeface="Nunito Black" pitchFamily="2" charset="0"/>
              </a:rPr>
              <a:t> lên bảng phụ.</a:t>
            </a:r>
            <a:endParaRPr lang="en-US" sz="28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B679875-7777-4F51-AF3E-94E0BAE15B43}"/>
              </a:ext>
            </a:extLst>
          </p:cNvPr>
          <p:cNvGrpSpPr/>
          <p:nvPr/>
        </p:nvGrpSpPr>
        <p:grpSpPr>
          <a:xfrm>
            <a:off x="3482069" y="1038225"/>
            <a:ext cx="4529124" cy="5259161"/>
            <a:chOff x="3482069" y="1038225"/>
            <a:chExt cx="4529124" cy="5259161"/>
          </a:xfrm>
        </p:grpSpPr>
        <p:grpSp>
          <p:nvGrpSpPr>
            <p:cNvPr id="15" name="组合 13">
              <a:extLst>
                <a:ext uri="{FF2B5EF4-FFF2-40B4-BE49-F238E27FC236}">
                  <a16:creationId xmlns:a16="http://schemas.microsoft.com/office/drawing/2014/main" id="{B7B4D7C9-8905-4AC3-BABF-08F09A4D075D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16" name="图片 2">
                <a:extLst>
                  <a:ext uri="{FF2B5EF4-FFF2-40B4-BE49-F238E27FC236}">
                    <a16:creationId xmlns:a16="http://schemas.microsoft.com/office/drawing/2014/main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:a16="http://schemas.microsoft.com/office/drawing/2014/main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3A017A5-8C8E-47E3-9914-5A30DC3C0F30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5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300">
                <a:solidFill>
                  <a:srgbClr val="E5517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 huống 1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 ăn xong Ba ngồi vô bàn làm việc liền</a:t>
            </a:r>
            <a:r>
              <a:rPr lang="vi-VN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300">
                <a:solidFill>
                  <a:srgbClr val="E5517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 huống 2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 bàn ăn thấy em trai 5 tuổi bốc thức ăn trong dĩa</a:t>
            </a:r>
            <a:r>
              <a:rPr lang="vi-VN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300">
                <a:solidFill>
                  <a:srgbClr val="E5517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 huống 3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ăn cơm thì thấy anh trai mình chưa rửa tay sạch</a:t>
            </a:r>
            <a:r>
              <a:rPr lang="vi-VN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F5B131-4B20-404B-9FF7-ECFB3AF22A5B}"/>
              </a:ext>
            </a:extLst>
          </p:cNvPr>
          <p:cNvSpPr txBox="1"/>
          <p:nvPr/>
        </p:nvSpPr>
        <p:spPr>
          <a:xfrm>
            <a:off x="2540000" y="1737360"/>
            <a:ext cx="6776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Vận</a:t>
            </a:r>
            <a:r>
              <a:rPr lang="en-US" sz="1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dụng</a:t>
            </a:r>
            <a:endParaRPr lang="en-US" sz="10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2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22401" y="427254"/>
            <a:ext cx="9419769" cy="1985745"/>
            <a:chOff x="1012373" y="333247"/>
            <a:chExt cx="7064827" cy="936068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6831872" cy="31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Thức ăn nào tốt cho sức khỏe?</a:t>
              </a:r>
              <a:endParaRPr lang="en-US" sz="3733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Thịt heo để qua nhiều ngày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0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Trứng đã chiên của ngày hôm qua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5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Rau xanh đã rửa sạch.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508362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7" y="393700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60" y="-190600"/>
            <a:ext cx="1755840" cy="18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51711"/>
              <a:ext cx="6172200" cy="662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Em nên rửa tay mấy lần </a:t>
              </a:r>
            </a:p>
            <a:p>
              <a:pPr algn="ctr"/>
              <a:r>
                <a:rPr lang="en-US" sz="4267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một ngày?</a:t>
              </a:r>
              <a:endParaRPr lang="en-US" sz="4267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1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3733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1 lần </a:t>
              </a:r>
              <a:endParaRPr lang="en-US" sz="3733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1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3733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Nhiều lần</a:t>
              </a:r>
              <a:endParaRPr lang="en-US" sz="3733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6"/>
            <a:ext cx="8737600" cy="1016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3733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2 lần</a:t>
              </a:r>
              <a:endParaRPr lang="en-US" sz="3733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1" y="388394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518029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22" y="-127000"/>
            <a:ext cx="2444511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2F2309-E4F9-7261-AAE9-CA9303B1D716}"/>
              </a:ext>
            </a:extLst>
          </p:cNvPr>
          <p:cNvSpPr txBox="1"/>
          <p:nvPr/>
        </p:nvSpPr>
        <p:spPr>
          <a:xfrm>
            <a:off x="3077904" y="3358440"/>
            <a:ext cx="679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MỘT BÀI HÁT</a:t>
            </a:r>
          </a:p>
        </p:txBody>
      </p:sp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61333" y="279401"/>
            <a:ext cx="8908268" cy="14224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324324"/>
              <a:ext cx="6553200" cy="69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Chúng ta nên rửa tay như thế nào cho đúng cách?</a:t>
              </a:r>
              <a:endParaRPr lang="en-US" sz="3733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3894065"/>
            <a:ext cx="8737600" cy="1286227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8" y="1862544"/>
              <a:ext cx="6418218" cy="63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Chỉ cần rửa tay bằng nước </a:t>
              </a:r>
            </a:p>
            <a:p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là đủ sạch rồi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7" name="Group 26"/>
          <p:cNvGrpSpPr/>
          <p:nvPr/>
        </p:nvGrpSpPr>
        <p:grpSpPr>
          <a:xfrm>
            <a:off x="2076992" y="2209801"/>
            <a:ext cx="8737600" cy="14224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829832"/>
              <a:ext cx="641821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Rửa tay bằng xà phòng thật kĩ, </a:t>
              </a:r>
            </a:p>
            <a:p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Và rửa đúng 6 bước 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41309" y="5428489"/>
            <a:ext cx="8786351" cy="1315816"/>
            <a:chOff x="1521482" y="1690472"/>
            <a:chExt cx="6589763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482" y="1769919"/>
              <a:ext cx="6418218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Rửa tay bằng xà phòng là sạch rồi </a:t>
              </a:r>
            </a:p>
            <a:p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nên chỉ cần rửa sơ cho nhanh là được 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99" y="2388507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5" y="5606975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4" y="4055739"/>
            <a:ext cx="1001484" cy="96288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90" y="0"/>
            <a:ext cx="204611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2000" y="473219"/>
            <a:ext cx="8737600" cy="1939780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585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Khi bị sốt, đau bụng, buồn nôn, mệt mỏi, em nên làm gì?</a:t>
              </a:r>
              <a:endParaRPr lang="en-US" sz="3733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2717800"/>
            <a:ext cx="8737600" cy="1016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Im lặng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7" name="Group 26"/>
          <p:cNvGrpSpPr/>
          <p:nvPr/>
        </p:nvGrpSpPr>
        <p:grpSpPr>
          <a:xfrm>
            <a:off x="2104571" y="3937000"/>
            <a:ext cx="8737600" cy="1016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Chạy qua nhà hàng xóm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04571" y="5170716"/>
            <a:ext cx="8737600" cy="1297819"/>
            <a:chOff x="1524000" y="1809750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Báo cho ba mẹ hoặc người lớn </a:t>
              </a:r>
            </a:p>
            <a:p>
              <a:pPr algn="just"/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trong nhà biết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5083629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17" y="3937001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81" y="2733476"/>
            <a:ext cx="1001484" cy="96288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937" y="-130189"/>
            <a:ext cx="2166656" cy="23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61333" y="279401"/>
            <a:ext cx="8908268" cy="14224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324324"/>
              <a:ext cx="6553200" cy="37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Thức ăn nào KHÔNG được ăn?</a:t>
              </a:r>
              <a:endParaRPr lang="en-US" sz="3733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569" y="3894065"/>
            <a:ext cx="8737600" cy="1286227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8" y="1862544"/>
              <a:ext cx="6418218" cy="346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Trái cây đã được rửa sạch</a:t>
              </a: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7" name="Group 26"/>
          <p:cNvGrpSpPr/>
          <p:nvPr/>
        </p:nvGrpSpPr>
        <p:grpSpPr>
          <a:xfrm>
            <a:off x="2076992" y="2209801"/>
            <a:ext cx="8737600" cy="14224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829832"/>
              <a:ext cx="6418218" cy="3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Nồi cá kho hâm lại nhiều lần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41309" y="5428489"/>
            <a:ext cx="8786351" cy="1315816"/>
            <a:chOff x="1521482" y="1690472"/>
            <a:chExt cx="6589763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482" y="1769919"/>
              <a:ext cx="641821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Thịt đã được nấu chín. 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99" y="2388507"/>
            <a:ext cx="1088571" cy="10649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5" y="5606975"/>
            <a:ext cx="1001484" cy="96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4" y="4055739"/>
            <a:ext cx="1001484" cy="96288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90" y="0"/>
            <a:ext cx="204611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zh-CN" sz="4800" b="1" i="0" u="none" strike="noStrike" kern="1200" cap="none" spc="300" normalizeH="0" baseline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441827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3200" dirty="0">
                <a:solidFill>
                  <a:prstClr val="white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Q</a:t>
            </a:r>
            <a:r>
              <a:rPr lang="vi-VN" altLang="zh-CN" sz="3200" dirty="0">
                <a:solidFill>
                  <a:prstClr val="white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uan sát xem các thành viên gia đình có thực hiện đúng theo quy tắc ăn uống vệ sinh, an toàn </a:t>
            </a:r>
            <a:r>
              <a:rPr lang="vi-VN" altLang="zh-CN" sz="3200">
                <a:solidFill>
                  <a:prstClr val="white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không.</a:t>
            </a:r>
            <a:r>
              <a:rPr lang="en-US" altLang="zh-CN" sz="3200">
                <a:solidFill>
                  <a:prstClr val="white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zh-CN" sz="3200">
                <a:solidFill>
                  <a:prstClr val="white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Nếu </a:t>
            </a:r>
            <a:r>
              <a:rPr lang="vi-VN" altLang="zh-CN" sz="3200" dirty="0">
                <a:solidFill>
                  <a:prstClr val="white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chưa thì nhẹ nhàng nhắc nhở.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4" y="0"/>
            <a:ext cx="10417826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26781" y="2832508"/>
            <a:ext cx="914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1895" y="2946429"/>
            <a:ext cx="6316003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6437" y="3380315"/>
            <a:ext cx="94740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BBF68-5EE6-4A91-A359-A6380836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032" y="1941366"/>
            <a:ext cx="751701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1. </a:t>
            </a:r>
            <a:r>
              <a:rPr lang="vi-VN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Các tình huống có nguy cơ mất an toàn khi ăn uống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Calibri" panose="020F0502020204030204" pitchFamily="34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0" y="224460"/>
            <a:ext cx="11662718" cy="6409079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32" y="157838"/>
            <a:ext cx="8624888" cy="1104918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Bác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sĩ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Ôi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đau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quá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F1A6A-7649-412C-97C2-D66A025F46CB}"/>
              </a:ext>
            </a:extLst>
          </p:cNvPr>
          <p:cNvSpPr txBox="1"/>
          <p:nvPr/>
        </p:nvSpPr>
        <p:spPr>
          <a:xfrm>
            <a:off x="1837980" y="1294690"/>
            <a:ext cx="851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vai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27173-E55B-483E-9C3F-E77AEAD3A5DC}"/>
              </a:ext>
            </a:extLst>
          </p:cNvPr>
          <p:cNvSpPr txBox="1"/>
          <p:nvPr/>
        </p:nvSpPr>
        <p:spPr>
          <a:xfrm>
            <a:off x="929149" y="2008664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Bác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sỹ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”: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bệnh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Nunito Black" pitchFamily="2" charset="0"/>
              </a:rPr>
              <a:t>cho</a:t>
            </a:r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 bạn hươu,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dặn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dò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xử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00A26-A8B2-4F74-9E44-B060AB958FF8}"/>
              </a:ext>
            </a:extLst>
          </p:cNvPr>
          <p:cNvSpPr txBox="1"/>
          <p:nvPr/>
        </p:nvSpPr>
        <p:spPr>
          <a:xfrm>
            <a:off x="1005826" y="3130394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70C0"/>
                </a:solidFill>
                <a:latin typeface="Nunito Black" pitchFamily="2" charset="0"/>
              </a:rPr>
              <a:t>“</a:t>
            </a:r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Hư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ơu </a:t>
            </a:r>
            <a:r>
              <a:rPr lang="vi-VN" sz="2800">
                <a:solidFill>
                  <a:srgbClr val="0070C0"/>
                </a:solidFill>
                <a:latin typeface="Nunito Black" pitchFamily="2" charset="0"/>
              </a:rPr>
              <a:t>cao cổ</a:t>
            </a:r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”:</a:t>
            </a:r>
            <a:r>
              <a:rPr lang="vi-VN" sz="280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kêu đau bụng, </a:t>
            </a:r>
            <a:r>
              <a:rPr lang="vi-VN" sz="2800">
                <a:solidFill>
                  <a:srgbClr val="0070C0"/>
                </a:solidFill>
                <a:latin typeface="Nunito Black" pitchFamily="2" charset="0"/>
              </a:rPr>
              <a:t>bị </a:t>
            </a:r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sốt</a:t>
            </a:r>
            <a:r>
              <a:rPr lang="vi-VN" sz="280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bị buồn </a:t>
            </a:r>
            <a:r>
              <a:rPr lang="vi-VN" sz="2800">
                <a:solidFill>
                  <a:srgbClr val="0070C0"/>
                </a:solidFill>
                <a:latin typeface="Nunito Black" pitchFamily="2" charset="0"/>
              </a:rPr>
              <a:t>nôn.</a:t>
            </a:r>
            <a:r>
              <a:rPr lang="en-US" sz="2800">
                <a:solidFill>
                  <a:srgbClr val="0070C0"/>
                </a:solidFill>
                <a:latin typeface="Nunito Black" pitchFamily="2" charset="0"/>
              </a:rPr>
              <a:t> Bạn hươu đã ăn cỏ dưới đất.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273DD-8312-44FF-B5DC-7BC4E0BC44D8}"/>
              </a:ext>
            </a:extLst>
          </p:cNvPr>
          <p:cNvSpPr txBox="1"/>
          <p:nvPr/>
        </p:nvSpPr>
        <p:spPr>
          <a:xfrm>
            <a:off x="929149" y="4312462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“Y tá”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 ghi lại những lời dặn dò của “Bác sỹ” và trình bày trước lớp.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9" y="3847973"/>
            <a:ext cx="2114615" cy="30563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3943812"/>
            <a:ext cx="2242118" cy="296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009FF-03F9-4A63-ADED-569F0BF6F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63" y="1969389"/>
            <a:ext cx="698662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300">
                <a:solidFill>
                  <a:srgbClr val="E5517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 huống 1 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257161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Mẹ tiếc thức ăn nên lấy thức ăn đã để qua đêm ở ngoài bàn đem hâm lại</a:t>
            </a:r>
            <a:r>
              <a:rPr lang="vi-VN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spc="300">
                <a:solidFill>
                  <a:srgbClr val="E5517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 huống 2 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257161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Bịch sữa này đã hết hạn 2 ngày rồi, giờ mình uống chắc không bị sao đâu</a:t>
            </a:r>
            <a:r>
              <a:rPr lang="vi-VN" altLang="zh-CN" sz="540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511</Words>
  <Application>Microsoft Office PowerPoint</Application>
  <PresentationFormat>Widescreen</PresentationFormat>
  <Paragraphs>71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AvantGarde</vt:lpstr>
      <vt:lpstr>Calibri</vt:lpstr>
      <vt:lpstr>Coiny</vt:lpstr>
      <vt:lpstr>Nunito Black</vt:lpstr>
      <vt:lpstr>Times New Roman</vt:lpstr>
      <vt:lpstr>Office 主题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Vân</cp:lastModifiedBy>
  <cp:revision>43</cp:revision>
  <dcterms:created xsi:type="dcterms:W3CDTF">2022-08-24T08:44:07Z</dcterms:created>
  <dcterms:modified xsi:type="dcterms:W3CDTF">2023-02-15T07:09:01Z</dcterms:modified>
</cp:coreProperties>
</file>