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7" r:id="rId2"/>
    <p:sldId id="285" r:id="rId3"/>
    <p:sldId id="258" r:id="rId4"/>
    <p:sldId id="290" r:id="rId5"/>
    <p:sldId id="291" r:id="rId6"/>
    <p:sldId id="260" r:id="rId7"/>
    <p:sldId id="287" r:id="rId8"/>
    <p:sldId id="288" r:id="rId9"/>
    <p:sldId id="293" r:id="rId10"/>
    <p:sldId id="273" r:id="rId11"/>
    <p:sldId id="289" r:id="rId12"/>
    <p:sldId id="275" r:id="rId13"/>
    <p:sldId id="277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D0F7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-8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195600-DAE0-4A30-83B3-3A28025C2E14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F3026-C919-4DB0-9408-9F869F740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25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04D08-F412-4682-8252-B54A7787D29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04D08-F412-4682-8252-B54A7787D29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F1B8F-E477-4415-99FC-0BD5C202CEE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fg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3"/>
          <p:cNvSpPr>
            <a:spLocks noGrp="1"/>
          </p:cNvSpPr>
          <p:nvPr>
            <p:ph type="ctrTitle" idx="4294967295"/>
          </p:nvPr>
        </p:nvSpPr>
        <p:spPr>
          <a:xfrm>
            <a:off x="5225562" y="4897317"/>
            <a:ext cx="5043853" cy="1129527"/>
          </a:xfrm>
          <a:ln>
            <a:solidFill>
              <a:schemeClr val="accent1"/>
            </a:solidFill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vert="horz" lIns="109728" tIns="54864" rIns="109728" bIns="54864" rtlCol="0" anchor="ctr">
            <a:normAutofit/>
          </a:bodyPr>
          <a:lstStyle/>
          <a:p>
            <a:pPr defTabSz="1097280">
              <a:defRPr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Diễm</a:t>
            </a:r>
            <a:b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3084087" y="1005842"/>
            <a:ext cx="5893594" cy="62290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</a:t>
            </a:r>
            <a:r>
              <a:rPr lang="en-US" sz="54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cô về tham gia dự giờ </a:t>
            </a: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94353" y="2959051"/>
            <a:ext cx="460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MÔN: MĨ THUẬT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8554" y="413348"/>
            <a:ext cx="4431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Một số hình ảnh tham khảo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kheotay.com.vn/wp-content/uploads/2017/11/m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t="1776" r="10910" b="14378"/>
          <a:stretch/>
        </p:blipFill>
        <p:spPr bwMode="auto">
          <a:xfrm>
            <a:off x="800101" y="1195753"/>
            <a:ext cx="4967653" cy="383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g.loigiaihay.com/picture/2021/1124/khoi-tron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3" r="45749" b="10750"/>
          <a:stretch/>
        </p:blipFill>
        <p:spPr bwMode="auto">
          <a:xfrm>
            <a:off x="6278074" y="1195753"/>
            <a:ext cx="4143863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4884" y="826477"/>
            <a:ext cx="9911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HS thực hiện tạo sản phẩm có các khối cơ bản đã học.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96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592" y="395654"/>
            <a:ext cx="4001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Nhận xét – đánh giá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5947" y="1006808"/>
            <a:ext cx="96231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Trưng bày sản phẩm, giới thiệu sản phẩm.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Sản phẩm của em được kết hợp với từ những khối nào?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Sản phẩm có những màu sắc gì?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0438" y="2556401"/>
            <a:ext cx="8898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* Các bạn tham gia cùng nhận xét sản phẩm của bạn.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5947" y="3075303"/>
            <a:ext cx="77668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Em thấy sản phẩm của bạn như thế nào?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Em có góp ý gì về sản phẩm của bạn không?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5947" y="4158762"/>
            <a:ext cx="59458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Em thấy sản phẩm nào đẹp nhất?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6554" y="277733"/>
            <a:ext cx="3783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Củng cố: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( 2 phút)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0970" y="884575"/>
            <a:ext cx="10184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Em hãy nêu lại tên những khối cơ bản mà em đã được học?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769" y="1593792"/>
            <a:ext cx="6995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Dặn dò: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( 1 phút)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Chuẩn bị đầy đủ dụng cụ học tập.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63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12192000" cy="68868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317"/>
            <a:ext cx="12192000" cy="68868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2738" y="1083016"/>
            <a:ext cx="4635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HỌC KẾT THÚC</a:t>
            </a:r>
            <a:endParaRPr lang="en-US" sz="36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3498668" y="2261402"/>
            <a:ext cx="5904656" cy="1305593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Wave1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rible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vi-VN" sz="3600" b="1" kern="1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Xin chân thành cảm ơn !</a:t>
            </a:r>
            <a:endParaRPr lang="vi-VN" sz="3600" b="1" kern="1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6849" y="894747"/>
            <a:ext cx="3764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1.1. Kiểm tra dụng cụ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3692" y="309973"/>
            <a:ext cx="6741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HOẠT ĐỘNG MỞ ĐẦU. ( 4 phút)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8382"/>
            <a:ext cx="2684584" cy="1749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0619" y="4661060"/>
            <a:ext cx="1546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Sách MT 1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o.rada.vn/data/image/2020/10/19/Ket-noi-tri-thuc-voi-cuoc-song-mi-thu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03" y="1749722"/>
            <a:ext cx="2886212" cy="277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2.mm.bing.net/th?id=OIP.lKnVBkpy5wlI7-AErSnvIAHaHa&amp;pid=Api&amp;P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t="19571" r="1431" b="21982"/>
          <a:stretch/>
        </p:blipFill>
        <p:spPr bwMode="auto">
          <a:xfrm>
            <a:off x="6370392" y="1648552"/>
            <a:ext cx="4416425" cy="263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003767" y="4642803"/>
            <a:ext cx="114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Đất nặn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925078" y="4804928"/>
            <a:ext cx="2168811" cy="193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89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81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0"/>
          <p:cNvSpPr>
            <a:spLocks noChangeArrowheads="1"/>
          </p:cNvSpPr>
          <p:nvPr/>
        </p:nvSpPr>
        <p:spPr bwMode="auto">
          <a:xfrm>
            <a:off x="1593056" y="180977"/>
            <a:ext cx="914400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endParaRPr lang="en-US" altLang="en-US" sz="4000" b="1" dirty="0">
              <a:solidFill>
                <a:srgbClr val="333399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6" name="Rectangle 132"/>
          <p:cNvSpPr>
            <a:spLocks noChangeArrowheads="1"/>
          </p:cNvSpPr>
          <p:nvPr/>
        </p:nvSpPr>
        <p:spPr bwMode="auto">
          <a:xfrm>
            <a:off x="5898356" y="2438402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b="1" u="sng">
              <a:solidFill>
                <a:srgbClr val="333399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37912" y="1127438"/>
            <a:ext cx="4611598" cy="196286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rgbClr val="FE780A">
                        <a:shade val="30000"/>
                        <a:satMod val="115000"/>
                      </a:srgbClr>
                    </a:gs>
                    <a:gs pos="50000">
                      <a:srgbClr val="FE780A">
                        <a:shade val="67500"/>
                        <a:satMod val="115000"/>
                      </a:srgbClr>
                    </a:gs>
                    <a:gs pos="100000">
                      <a:srgbClr val="FE780A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1.Khởi </a:t>
            </a:r>
            <a:r>
              <a:rPr lang="en-US" sz="5400" b="1" dirty="0">
                <a:ln w="12700" cmpd="sng">
                  <a:noFill/>
                  <a:prstDash val="solid"/>
                </a:ln>
                <a:gradFill flip="none" rotWithShape="1">
                  <a:gsLst>
                    <a:gs pos="0">
                      <a:srgbClr val="FE780A">
                        <a:shade val="30000"/>
                        <a:satMod val="115000"/>
                      </a:srgbClr>
                    </a:gs>
                    <a:gs pos="50000">
                      <a:srgbClr val="FE780A">
                        <a:shade val="67500"/>
                        <a:satMod val="115000"/>
                      </a:srgbClr>
                    </a:gs>
                    <a:gs pos="100000">
                      <a:srgbClr val="FE780A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41774" y="1870921"/>
            <a:ext cx="4607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Trò chơi: Ai nhanh hơn?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7" name="AutoShape 23"/>
          <p:cNvSpPr>
            <a:spLocks noChangeArrowheads="1"/>
          </p:cNvSpPr>
          <p:nvPr/>
        </p:nvSpPr>
        <p:spPr bwMode="auto">
          <a:xfrm>
            <a:off x="369235" y="346176"/>
            <a:ext cx="6720740" cy="576262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vi-V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altLang="vi-VN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án đúng</a:t>
            </a:r>
            <a:endParaRPr lang="en-US" alt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8" name="AutoShape 24" descr="Blue tissue paper"/>
          <p:cNvSpPr>
            <a:spLocks noChangeArrowheads="1"/>
          </p:cNvSpPr>
          <p:nvPr/>
        </p:nvSpPr>
        <p:spPr bwMode="auto">
          <a:xfrm>
            <a:off x="2256368" y="1334891"/>
            <a:ext cx="4718050" cy="1009650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 ca có dạng hình khối gì?</a:t>
            </a:r>
            <a:endParaRPr lang="en-US" alt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9" name="Oval 25"/>
          <p:cNvSpPr>
            <a:spLocks noChangeArrowheads="1"/>
          </p:cNvSpPr>
          <p:nvPr/>
        </p:nvSpPr>
        <p:spPr bwMode="auto">
          <a:xfrm>
            <a:off x="272212" y="1475091"/>
            <a:ext cx="1592802" cy="729251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vi-VN" sz="2800" b="1" dirty="0" smtClean="0">
              <a:solidFill>
                <a:srgbClr val="FF3300"/>
              </a:solidFill>
            </a:endParaRPr>
          </a:p>
          <a:p>
            <a:pPr algn="ctr"/>
            <a:r>
              <a:rPr lang="en-US" altLang="vi-VN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altLang="vi-VN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en-US" altLang="vi-VN" sz="2800" b="1" dirty="0">
                <a:solidFill>
                  <a:srgbClr val="FF3300"/>
                </a:solidFill>
              </a:rPr>
              <a:t> </a:t>
            </a:r>
            <a:endParaRPr lang="en-US" altLang="vi-VN" b="1" dirty="0">
              <a:solidFill>
                <a:srgbClr val="FF3300"/>
              </a:solidFill>
            </a:endParaRPr>
          </a:p>
        </p:txBody>
      </p:sp>
      <p:sp>
        <p:nvSpPr>
          <p:cNvPr id="26650" name="AutoShape 26"/>
          <p:cNvSpPr>
            <a:spLocks noChangeArrowheads="1"/>
          </p:cNvSpPr>
          <p:nvPr/>
        </p:nvSpPr>
        <p:spPr bwMode="auto">
          <a:xfrm>
            <a:off x="1994843" y="4095888"/>
            <a:ext cx="4052874" cy="503238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2800" b="1" dirty="0">
                <a:solidFill>
                  <a:schemeClr val="bg1"/>
                </a:solidFill>
              </a:rPr>
              <a:t> </a:t>
            </a:r>
            <a:r>
              <a:rPr lang="en-US" altLang="vi-V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Hình khối trụ</a:t>
            </a:r>
            <a:endParaRPr lang="en-US" altLang="vi-VN" sz="2800" b="1" dirty="0">
              <a:solidFill>
                <a:schemeClr val="bg1"/>
              </a:solidFill>
            </a:endParaRPr>
          </a:p>
        </p:txBody>
      </p:sp>
      <p:sp>
        <p:nvSpPr>
          <p:cNvPr id="26651" name="AutoShape 27"/>
          <p:cNvSpPr>
            <a:spLocks noChangeArrowheads="1"/>
          </p:cNvSpPr>
          <p:nvPr/>
        </p:nvSpPr>
        <p:spPr bwMode="auto">
          <a:xfrm>
            <a:off x="1994843" y="3333204"/>
            <a:ext cx="4052873" cy="50482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2800" b="1" dirty="0">
                <a:solidFill>
                  <a:schemeClr val="bg1"/>
                </a:solidFill>
              </a:rPr>
              <a:t> </a:t>
            </a:r>
            <a:r>
              <a:rPr lang="en-US" altLang="vi-V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Hình khối cầu</a:t>
            </a:r>
            <a:endParaRPr lang="en-US" altLang="vi-VN" sz="2800" b="1" dirty="0">
              <a:solidFill>
                <a:schemeClr val="bg1"/>
              </a:solidFill>
            </a:endParaRPr>
          </a:p>
        </p:txBody>
      </p:sp>
      <p:sp>
        <p:nvSpPr>
          <p:cNvPr id="26652" name="AutoShape 28"/>
          <p:cNvSpPr>
            <a:spLocks noChangeArrowheads="1"/>
          </p:cNvSpPr>
          <p:nvPr/>
        </p:nvSpPr>
        <p:spPr bwMode="auto">
          <a:xfrm>
            <a:off x="1994843" y="4805783"/>
            <a:ext cx="4052874" cy="50482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2800" b="1" dirty="0">
                <a:solidFill>
                  <a:schemeClr val="bg1"/>
                </a:solidFill>
              </a:rPr>
              <a:t> </a:t>
            </a:r>
            <a:r>
              <a:rPr lang="en-US" altLang="vi-V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Tất cả đều đúng</a:t>
            </a:r>
            <a:endParaRPr lang="en-US" altLang="vi-VN" sz="2800" b="1" dirty="0">
              <a:solidFill>
                <a:schemeClr val="bg1"/>
              </a:solidFill>
            </a:endParaRPr>
          </a:p>
        </p:txBody>
      </p:sp>
      <p:sp>
        <p:nvSpPr>
          <p:cNvPr id="26653" name="AutoShape 29"/>
          <p:cNvSpPr>
            <a:spLocks noChangeArrowheads="1"/>
          </p:cNvSpPr>
          <p:nvPr/>
        </p:nvSpPr>
        <p:spPr bwMode="auto">
          <a:xfrm>
            <a:off x="1994844" y="2670632"/>
            <a:ext cx="4052872" cy="50323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2800" b="1" dirty="0">
                <a:solidFill>
                  <a:schemeClr val="bg1"/>
                </a:solidFill>
              </a:rPr>
              <a:t>  </a:t>
            </a:r>
            <a:r>
              <a:rPr lang="en-US" altLang="vi-V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Hình khối tam giác</a:t>
            </a:r>
            <a:endParaRPr lang="en-US" altLang="vi-VN" sz="2800" b="1" dirty="0">
              <a:solidFill>
                <a:schemeClr val="bg1"/>
              </a:solidFill>
            </a:endParaRPr>
          </a:p>
        </p:txBody>
      </p:sp>
      <p:sp>
        <p:nvSpPr>
          <p:cNvPr id="26654" name="WordArt 30"/>
          <p:cNvSpPr>
            <a:spLocks noChangeArrowheads="1" noChangeShapeType="1" noTextEdit="1"/>
          </p:cNvSpPr>
          <p:nvPr/>
        </p:nvSpPr>
        <p:spPr bwMode="auto">
          <a:xfrm>
            <a:off x="2737396" y="5832114"/>
            <a:ext cx="6235700" cy="2778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MỪNG CÁC EM !</a:t>
            </a:r>
          </a:p>
        </p:txBody>
      </p:sp>
      <p:pic>
        <p:nvPicPr>
          <p:cNvPr id="24586" name="Picture 31" descr="Hinh dong Phao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54174" y="-2281767"/>
            <a:ext cx="1771650" cy="604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62" name="Oval 38"/>
          <p:cNvSpPr>
            <a:spLocks noChangeArrowheads="1"/>
          </p:cNvSpPr>
          <p:nvPr/>
        </p:nvSpPr>
        <p:spPr bwMode="auto">
          <a:xfrm>
            <a:off x="918633" y="5513527"/>
            <a:ext cx="1405467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26663" name="Oval 39"/>
          <p:cNvSpPr>
            <a:spLocks noChangeArrowheads="1"/>
          </p:cNvSpPr>
          <p:nvPr/>
        </p:nvSpPr>
        <p:spPr bwMode="auto">
          <a:xfrm>
            <a:off x="918633" y="5530851"/>
            <a:ext cx="1405467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26664" name="Oval 40"/>
          <p:cNvSpPr>
            <a:spLocks noChangeArrowheads="1"/>
          </p:cNvSpPr>
          <p:nvPr/>
        </p:nvSpPr>
        <p:spPr bwMode="auto">
          <a:xfrm>
            <a:off x="918633" y="5530850"/>
            <a:ext cx="1405467" cy="7524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vi-VN" sz="2800" b="1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26665" name="Oval 41"/>
          <p:cNvSpPr>
            <a:spLocks noChangeArrowheads="1"/>
          </p:cNvSpPr>
          <p:nvPr/>
        </p:nvSpPr>
        <p:spPr bwMode="auto">
          <a:xfrm>
            <a:off x="918633" y="5530849"/>
            <a:ext cx="1405467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26666" name="Oval 42"/>
          <p:cNvSpPr>
            <a:spLocks noChangeArrowheads="1"/>
          </p:cNvSpPr>
          <p:nvPr/>
        </p:nvSpPr>
        <p:spPr bwMode="auto">
          <a:xfrm>
            <a:off x="918633" y="5530848"/>
            <a:ext cx="1405467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26667" name="Oval 43"/>
          <p:cNvSpPr>
            <a:spLocks noChangeArrowheads="1"/>
          </p:cNvSpPr>
          <p:nvPr/>
        </p:nvSpPr>
        <p:spPr bwMode="auto">
          <a:xfrm>
            <a:off x="918633" y="5513525"/>
            <a:ext cx="1405467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solidFill>
                  <a:srgbClr val="FF3300"/>
                </a:solidFill>
              </a:rPr>
              <a:t>0</a:t>
            </a:r>
          </a:p>
        </p:txBody>
      </p:sp>
      <p:sp>
        <p:nvSpPr>
          <p:cNvPr id="24600" name="AutoShape 52">
            <a:hlinkClick r:id="rId6" action="ppaction://hlinksldjump" highlightClick="1">
              <a:snd r:embed="rId7" name="camera.wav"/>
            </a:hlinkClick>
          </p:cNvPr>
          <p:cNvSpPr>
            <a:spLocks noChangeArrowheads="1"/>
          </p:cNvSpPr>
          <p:nvPr/>
        </p:nvSpPr>
        <p:spPr bwMode="auto">
          <a:xfrm>
            <a:off x="10750551" y="6143625"/>
            <a:ext cx="734483" cy="477838"/>
          </a:xfrm>
          <a:prstGeom prst="actionButtonReturn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 sz="1800"/>
          </a:p>
        </p:txBody>
      </p:sp>
      <p:pic>
        <p:nvPicPr>
          <p:cNvPr id="2054" name="Picture 6" descr="https://changbkk.com/wp-content/uploads/2018/10/P1063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r="41699" b="21449"/>
          <a:stretch/>
        </p:blipFill>
        <p:spPr bwMode="auto">
          <a:xfrm>
            <a:off x="7549614" y="1993981"/>
            <a:ext cx="3037704" cy="318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09928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6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6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266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26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6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7" grpId="0" build="allAtOnce" animBg="1"/>
      <p:bldP spid="26648" grpId="0" build="allAtOnce" animBg="1"/>
      <p:bldP spid="26649" grpId="0" animBg="1"/>
      <p:bldP spid="26650" grpId="0" animBg="1"/>
      <p:bldP spid="26651" grpId="0" animBg="1"/>
      <p:bldP spid="26652" grpId="0" animBg="1"/>
      <p:bldP spid="26653" grpId="0" animBg="1"/>
      <p:bldP spid="26654" grpId="0" animBg="1"/>
      <p:bldP spid="26654" grpId="1" animBg="1"/>
      <p:bldP spid="26662" grpId="0" animBg="1"/>
      <p:bldP spid="26662" grpId="1" animBg="1"/>
      <p:bldP spid="26663" grpId="0" animBg="1"/>
      <p:bldP spid="26663" grpId="1" animBg="1"/>
      <p:bldP spid="26664" grpId="0" animBg="1"/>
      <p:bldP spid="26664" grpId="1" animBg="1"/>
      <p:bldP spid="26665" grpId="0" animBg="1"/>
      <p:bldP spid="26665" grpId="1" animBg="1"/>
      <p:bldP spid="26666" grpId="0" animBg="1"/>
      <p:bldP spid="26666" grpId="1" animBg="1"/>
      <p:bldP spid="26667" grpId="0" animBg="1"/>
      <p:bldP spid="2666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7" name="AutoShape 23"/>
          <p:cNvSpPr>
            <a:spLocks noChangeArrowheads="1"/>
          </p:cNvSpPr>
          <p:nvPr/>
        </p:nvSpPr>
        <p:spPr bwMode="auto">
          <a:xfrm>
            <a:off x="369235" y="346176"/>
            <a:ext cx="6720740" cy="576262"/>
          </a:xfrm>
          <a:prstGeom prst="flowChartTerminator">
            <a:avLst/>
          </a:prstGeom>
          <a:solidFill>
            <a:schemeClr val="accent6">
              <a:lumMod val="75000"/>
            </a:schemeClr>
          </a:solidFill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vi-V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Chọn </a:t>
            </a:r>
            <a:r>
              <a:rPr lang="en-US" altLang="vi-VN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 án đúng</a:t>
            </a:r>
            <a:endParaRPr lang="en-US" alt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8" name="AutoShape 24" descr="Blue tissue paper"/>
          <p:cNvSpPr>
            <a:spLocks noChangeArrowheads="1"/>
          </p:cNvSpPr>
          <p:nvPr/>
        </p:nvSpPr>
        <p:spPr bwMode="auto">
          <a:xfrm>
            <a:off x="2256367" y="1334891"/>
            <a:ext cx="5140313" cy="1009650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Qủa bóng có dạng hình khối gì?</a:t>
            </a:r>
            <a:endParaRPr lang="en-US" alt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9" name="Oval 25"/>
          <p:cNvSpPr>
            <a:spLocks noChangeArrowheads="1"/>
          </p:cNvSpPr>
          <p:nvPr/>
        </p:nvSpPr>
        <p:spPr bwMode="auto">
          <a:xfrm>
            <a:off x="272212" y="1475091"/>
            <a:ext cx="1592802" cy="729251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altLang="vi-VN" sz="2800" b="1" dirty="0" smtClean="0">
              <a:solidFill>
                <a:srgbClr val="FF3300"/>
              </a:solidFill>
            </a:endParaRPr>
          </a:p>
          <a:p>
            <a:pPr algn="ctr"/>
            <a:r>
              <a:rPr lang="en-US" altLang="vi-VN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altLang="vi-VN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altLang="vi-VN" sz="2800" b="1" dirty="0">
                <a:solidFill>
                  <a:srgbClr val="FF3300"/>
                </a:solidFill>
              </a:rPr>
              <a:t> </a:t>
            </a:r>
            <a:endParaRPr lang="en-US" altLang="vi-VN" b="1" dirty="0">
              <a:solidFill>
                <a:srgbClr val="FF3300"/>
              </a:solidFill>
            </a:endParaRPr>
          </a:p>
        </p:txBody>
      </p:sp>
      <p:sp>
        <p:nvSpPr>
          <p:cNvPr id="26650" name="AutoShape 26"/>
          <p:cNvSpPr>
            <a:spLocks noChangeArrowheads="1"/>
          </p:cNvSpPr>
          <p:nvPr/>
        </p:nvSpPr>
        <p:spPr bwMode="auto">
          <a:xfrm>
            <a:off x="1994843" y="4658523"/>
            <a:ext cx="4149724" cy="503238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2800" b="1" dirty="0">
                <a:solidFill>
                  <a:schemeClr val="bg1"/>
                </a:solidFill>
              </a:rPr>
              <a:t> </a:t>
            </a: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altLang="vi-V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Hình khối cầu</a:t>
            </a:r>
            <a:endParaRPr lang="en-US" altLang="vi-VN" sz="2800" b="1" dirty="0">
              <a:solidFill>
                <a:schemeClr val="bg1"/>
              </a:solidFill>
            </a:endParaRPr>
          </a:p>
        </p:txBody>
      </p:sp>
      <p:sp>
        <p:nvSpPr>
          <p:cNvPr id="26651" name="AutoShape 27"/>
          <p:cNvSpPr>
            <a:spLocks noChangeArrowheads="1"/>
          </p:cNvSpPr>
          <p:nvPr/>
        </p:nvSpPr>
        <p:spPr bwMode="auto">
          <a:xfrm>
            <a:off x="1994843" y="3333204"/>
            <a:ext cx="4149723" cy="50482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2800" b="1" dirty="0">
                <a:solidFill>
                  <a:schemeClr val="bg1"/>
                </a:solidFill>
              </a:rPr>
              <a:t> </a:t>
            </a:r>
            <a:r>
              <a:rPr lang="en-US" altLang="vi-V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Hình khối trụ</a:t>
            </a:r>
            <a:endParaRPr lang="en-US" altLang="vi-VN" sz="2800" b="1" dirty="0">
              <a:solidFill>
                <a:schemeClr val="bg1"/>
              </a:solidFill>
            </a:endParaRPr>
          </a:p>
        </p:txBody>
      </p:sp>
      <p:sp>
        <p:nvSpPr>
          <p:cNvPr id="26652" name="AutoShape 28"/>
          <p:cNvSpPr>
            <a:spLocks noChangeArrowheads="1"/>
          </p:cNvSpPr>
          <p:nvPr/>
        </p:nvSpPr>
        <p:spPr bwMode="auto">
          <a:xfrm>
            <a:off x="1994841" y="4032462"/>
            <a:ext cx="4149725" cy="504825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2800" b="1" dirty="0">
                <a:solidFill>
                  <a:schemeClr val="bg1"/>
                </a:solidFill>
              </a:rPr>
              <a:t> </a:t>
            </a:r>
            <a:r>
              <a:rPr lang="en-US" alt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vi-V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Hình khối tam giác</a:t>
            </a:r>
            <a:endParaRPr lang="en-US" altLang="vi-VN" sz="2800" b="1" dirty="0">
              <a:solidFill>
                <a:schemeClr val="bg1"/>
              </a:solidFill>
            </a:endParaRPr>
          </a:p>
        </p:txBody>
      </p:sp>
      <p:sp>
        <p:nvSpPr>
          <p:cNvPr id="26653" name="AutoShape 29"/>
          <p:cNvSpPr>
            <a:spLocks noChangeArrowheads="1"/>
          </p:cNvSpPr>
          <p:nvPr/>
        </p:nvSpPr>
        <p:spPr bwMode="auto">
          <a:xfrm>
            <a:off x="1994841" y="2670631"/>
            <a:ext cx="4149723" cy="503237"/>
          </a:xfrm>
          <a:prstGeom prst="roundRect">
            <a:avLst>
              <a:gd name="adj" fmla="val 16667"/>
            </a:avLst>
          </a:prstGeom>
          <a:solidFill>
            <a:srgbClr val="0033CC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vi-VN" sz="2800" b="1" dirty="0">
                <a:solidFill>
                  <a:schemeClr val="bg1"/>
                </a:solidFill>
              </a:rPr>
              <a:t>  </a:t>
            </a:r>
            <a:r>
              <a:rPr lang="en-US" altLang="vi-V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Hình khối chóp nón</a:t>
            </a:r>
            <a:endParaRPr lang="en-US" altLang="vi-VN" sz="2800" b="1" dirty="0">
              <a:solidFill>
                <a:schemeClr val="bg1"/>
              </a:solidFill>
            </a:endParaRPr>
          </a:p>
        </p:txBody>
      </p:sp>
      <p:sp>
        <p:nvSpPr>
          <p:cNvPr id="26654" name="WordArt 30"/>
          <p:cNvSpPr>
            <a:spLocks noChangeArrowheads="1" noChangeShapeType="1" noTextEdit="1"/>
          </p:cNvSpPr>
          <p:nvPr/>
        </p:nvSpPr>
        <p:spPr bwMode="auto">
          <a:xfrm>
            <a:off x="2936572" y="5907085"/>
            <a:ext cx="6235700" cy="277812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MỪNG CÁC EM !</a:t>
            </a:r>
          </a:p>
        </p:txBody>
      </p:sp>
      <p:pic>
        <p:nvPicPr>
          <p:cNvPr id="24586" name="Picture 31" descr="Hinh dong Phao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54174" y="-2281767"/>
            <a:ext cx="1771650" cy="604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62" name="Oval 38"/>
          <p:cNvSpPr>
            <a:spLocks noChangeArrowheads="1"/>
          </p:cNvSpPr>
          <p:nvPr/>
        </p:nvSpPr>
        <p:spPr bwMode="auto">
          <a:xfrm>
            <a:off x="918633" y="5513527"/>
            <a:ext cx="1405467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26663" name="Oval 39"/>
          <p:cNvSpPr>
            <a:spLocks noChangeArrowheads="1"/>
          </p:cNvSpPr>
          <p:nvPr/>
        </p:nvSpPr>
        <p:spPr bwMode="auto">
          <a:xfrm>
            <a:off x="918633" y="5530851"/>
            <a:ext cx="1405467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26664" name="Oval 40"/>
          <p:cNvSpPr>
            <a:spLocks noChangeArrowheads="1"/>
          </p:cNvSpPr>
          <p:nvPr/>
        </p:nvSpPr>
        <p:spPr bwMode="auto">
          <a:xfrm>
            <a:off x="918633" y="5530850"/>
            <a:ext cx="1405467" cy="75247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vi-VN" sz="2800" b="1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26665" name="Oval 41"/>
          <p:cNvSpPr>
            <a:spLocks noChangeArrowheads="1"/>
          </p:cNvSpPr>
          <p:nvPr/>
        </p:nvSpPr>
        <p:spPr bwMode="auto">
          <a:xfrm>
            <a:off x="918633" y="5530849"/>
            <a:ext cx="1405467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26666" name="Oval 42"/>
          <p:cNvSpPr>
            <a:spLocks noChangeArrowheads="1"/>
          </p:cNvSpPr>
          <p:nvPr/>
        </p:nvSpPr>
        <p:spPr bwMode="auto">
          <a:xfrm>
            <a:off x="918633" y="5530848"/>
            <a:ext cx="1405467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26667" name="Oval 43"/>
          <p:cNvSpPr>
            <a:spLocks noChangeArrowheads="1"/>
          </p:cNvSpPr>
          <p:nvPr/>
        </p:nvSpPr>
        <p:spPr bwMode="auto">
          <a:xfrm>
            <a:off x="918633" y="5513525"/>
            <a:ext cx="1405467" cy="752475"/>
          </a:xfrm>
          <a:prstGeom prst="ellipse">
            <a:avLst/>
          </a:prstGeom>
          <a:gradFill rotWithShape="1">
            <a:gsLst>
              <a:gs pos="0">
                <a:srgbClr val="0099FF"/>
              </a:gs>
              <a:gs pos="50000">
                <a:schemeClr val="accent1"/>
              </a:gs>
              <a:gs pos="100000">
                <a:srgbClr val="0099FF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solidFill>
                  <a:srgbClr val="FF3300"/>
                </a:solidFill>
              </a:rPr>
              <a:t>0</a:t>
            </a:r>
          </a:p>
        </p:txBody>
      </p:sp>
      <p:sp>
        <p:nvSpPr>
          <p:cNvPr id="24600" name="AutoShape 52">
            <a:hlinkClick r:id="rId6" action="ppaction://hlinksldjump" highlightClick="1">
              <a:snd r:embed="rId7" name="camera.wav"/>
            </a:hlinkClick>
          </p:cNvPr>
          <p:cNvSpPr>
            <a:spLocks noChangeArrowheads="1"/>
          </p:cNvSpPr>
          <p:nvPr/>
        </p:nvSpPr>
        <p:spPr bwMode="auto">
          <a:xfrm>
            <a:off x="10750551" y="6143625"/>
            <a:ext cx="734483" cy="477838"/>
          </a:xfrm>
          <a:prstGeom prst="actionButtonReturn">
            <a:avLst/>
          </a:prstGeom>
          <a:solidFill>
            <a:srgbClr val="CCFFCC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 sz="1800"/>
          </a:p>
        </p:txBody>
      </p:sp>
      <p:pic>
        <p:nvPicPr>
          <p:cNvPr id="6146" name="Picture 2" descr="https://tse2.mm.bing.net/th?id=OIP.RPtza61AUCNteDWUtD7hCQHaHa&amp;pid=Api&amp;P=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15204" r="18457" b="13220"/>
          <a:stretch/>
        </p:blipFill>
        <p:spPr bwMode="auto">
          <a:xfrm>
            <a:off x="7740714" y="2027281"/>
            <a:ext cx="3304650" cy="311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02083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6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6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266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26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6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7" grpId="0" build="allAtOnce" animBg="1"/>
      <p:bldP spid="26648" grpId="0" build="allAtOnce" animBg="1"/>
      <p:bldP spid="26649" grpId="0" animBg="1"/>
      <p:bldP spid="26650" grpId="0" animBg="1"/>
      <p:bldP spid="26651" grpId="0" animBg="1"/>
      <p:bldP spid="26652" grpId="0" animBg="1"/>
      <p:bldP spid="26653" grpId="0" animBg="1"/>
      <p:bldP spid="26654" grpId="0" animBg="1"/>
      <p:bldP spid="26654" grpId="1" animBg="1"/>
      <p:bldP spid="26662" grpId="0" animBg="1"/>
      <p:bldP spid="26662" grpId="1" animBg="1"/>
      <p:bldP spid="26663" grpId="0" animBg="1"/>
      <p:bldP spid="26663" grpId="1" animBg="1"/>
      <p:bldP spid="26664" grpId="0" animBg="1"/>
      <p:bldP spid="26664" grpId="1" animBg="1"/>
      <p:bldP spid="26665" grpId="0" animBg="1"/>
      <p:bldP spid="26665" grpId="1" animBg="1"/>
      <p:bldP spid="26666" grpId="0" animBg="1"/>
      <p:bldP spid="26666" grpId="1" animBg="1"/>
      <p:bldP spid="26667" grpId="0" animBg="1"/>
      <p:bldP spid="2666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0"/>
          <p:cNvSpPr>
            <a:spLocks noChangeArrowheads="1"/>
          </p:cNvSpPr>
          <p:nvPr/>
        </p:nvSpPr>
        <p:spPr bwMode="auto">
          <a:xfrm>
            <a:off x="875211" y="-14961"/>
            <a:ext cx="10842172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vi-VN" altLang="en-US" sz="4000" b="1" u="sng" dirty="0" smtClean="0">
                <a:solidFill>
                  <a:srgbClr val="BD0F79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Mĩ Thuật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Chủ đề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6: Sáng tạo từ những khối cơ bản 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iết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4</a:t>
            </a:r>
            <a:r>
              <a:rPr lang="vi-VN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3530" y="1884490"/>
            <a:ext cx="3352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3530" y="2628900"/>
            <a:ext cx="10445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Sáng tạo được vật có các khối cơ bản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Trưng bày, giới thiệu sản phẩm, nhận xét được sản phẩm của mình/bạn.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3530" y="4045818"/>
            <a:ext cx="8943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Hoạt động vận dụng, sáng tạo.  (13 phút)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Viền slide\image-47097475-background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730" y="-35859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6744" y="2905021"/>
            <a:ext cx="1082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80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Nặn một đồ vật có sử dụng các khối cơ bản đã học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4454044" y="2016763"/>
            <a:ext cx="2852576" cy="701731"/>
          </a:xfrm>
          <a:prstGeom prst="rect">
            <a:avLst/>
          </a:prstGeom>
        </p:spPr>
        <p:txBody>
          <a:bodyPr wrap="none" lIns="146304" tIns="73152" rIns="146304" bIns="73152">
            <a:spAutoFit/>
          </a:bodyPr>
          <a:lstStyle/>
          <a:p>
            <a:r>
              <a:rPr lang="en-US" sz="3600" b="1" spc="8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VẬN DỤNG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68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6522" y="136541"/>
            <a:ext cx="10779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8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Tạo dáng một cây nấm có sử dụng một số khối cơ bản.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Picture1.png"/>
          <p:cNvPicPr>
            <a:picLocks noChangeAspect="1"/>
          </p:cNvPicPr>
          <p:nvPr/>
        </p:nvPicPr>
        <p:blipFill rotWithShape="1">
          <a:blip r:embed="rId2"/>
          <a:srcRect l="42711" r="3519" b="54783"/>
          <a:stretch/>
        </p:blipFill>
        <p:spPr>
          <a:xfrm>
            <a:off x="7888790" y="721316"/>
            <a:ext cx="2569662" cy="1541968"/>
          </a:xfrm>
          <a:prstGeom prst="rect">
            <a:avLst/>
          </a:prstGeom>
        </p:spPr>
      </p:pic>
      <p:pic>
        <p:nvPicPr>
          <p:cNvPr id="9" name="Picture 8" descr="Picture1.png"/>
          <p:cNvPicPr>
            <a:picLocks noChangeAspect="1"/>
          </p:cNvPicPr>
          <p:nvPr/>
        </p:nvPicPr>
        <p:blipFill rotWithShape="1">
          <a:blip r:embed="rId2"/>
          <a:srcRect l="36053" t="41370" r="38423" b="11365"/>
          <a:stretch/>
        </p:blipFill>
        <p:spPr>
          <a:xfrm>
            <a:off x="7888790" y="2457445"/>
            <a:ext cx="2688356" cy="2268415"/>
          </a:xfrm>
          <a:prstGeom prst="rect">
            <a:avLst/>
          </a:prstGeom>
        </p:spPr>
      </p:pic>
      <p:pic>
        <p:nvPicPr>
          <p:cNvPr id="10" name="Picture 9" descr="Picture1.png"/>
          <p:cNvPicPr>
            <a:picLocks noChangeAspect="1"/>
          </p:cNvPicPr>
          <p:nvPr/>
        </p:nvPicPr>
        <p:blipFill rotWithShape="1">
          <a:blip r:embed="rId2"/>
          <a:srcRect l="59912" t="41004" r="2258"/>
          <a:stretch/>
        </p:blipFill>
        <p:spPr>
          <a:xfrm>
            <a:off x="8031773" y="4993378"/>
            <a:ext cx="2694841" cy="1780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075" y="1222131"/>
            <a:ext cx="6872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Bước 1: Nặn các khối chính: Trụ, chóp nón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075" y="2962925"/>
            <a:ext cx="6316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Bước 2:Ghép các khối tạo hình cây nấm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1075" y="5230034"/>
            <a:ext cx="7074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Bước 3: Thêm chi tiết, đặc điểm của cây nấm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9173621" y="2198077"/>
            <a:ext cx="172602" cy="3780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9176865" y="4536826"/>
            <a:ext cx="172602" cy="3780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6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4592" y="334108"/>
            <a:ext cx="6719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Video hướng dẫn tạo hình cây nấm.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Đề tài- Nặn cây nấm (Mầm 5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885.008" end="23920.39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6962" y="1028700"/>
            <a:ext cx="9706707" cy="53017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54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451</Words>
  <Application>Microsoft Office PowerPoint</Application>
  <PresentationFormat>Custom</PresentationFormat>
  <Paragraphs>70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Giáo viên: Trần Thị Diễm Năm học: 2022 - 2023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viên: Trần Thị Bình</dc:title>
  <dc:creator>84905042158</dc:creator>
  <cp:lastModifiedBy>ADMIN</cp:lastModifiedBy>
  <cp:revision>55</cp:revision>
  <dcterms:created xsi:type="dcterms:W3CDTF">2021-09-09T14:22:00Z</dcterms:created>
  <dcterms:modified xsi:type="dcterms:W3CDTF">2023-02-13T00:52:27Z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1033-11.2.0.10296</vt:lpwstr>
  </property>
  <property fmtid="{D5CDD505-2E9C-101B-9397-08002B2CF9AE}" pid="3" name="ICV">
    <vt:lpwstr>1F26D825BBF445119DF084E63DD6051B</vt:lpwstr>
  </property>
</Properties>
</file>