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85" r:id="rId3"/>
    <p:sldId id="258" r:id="rId4"/>
    <p:sldId id="260" r:id="rId5"/>
    <p:sldId id="287" r:id="rId6"/>
    <p:sldId id="269" r:id="rId7"/>
    <p:sldId id="270" r:id="rId8"/>
    <p:sldId id="286" r:id="rId9"/>
    <p:sldId id="271" r:id="rId10"/>
    <p:sldId id="272" r:id="rId11"/>
    <p:sldId id="274" r:id="rId12"/>
    <p:sldId id="275" r:id="rId13"/>
    <p:sldId id="276" r:id="rId14"/>
    <p:sldId id="277" r:id="rId15"/>
    <p:sldId id="288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BD0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1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3"/>
          <p:cNvSpPr>
            <a:spLocks noGrp="1"/>
          </p:cNvSpPr>
          <p:nvPr>
            <p:ph type="ctrTitle" idx="4294967295"/>
          </p:nvPr>
        </p:nvSpPr>
        <p:spPr>
          <a:xfrm>
            <a:off x="4917832" y="4870939"/>
            <a:ext cx="4656991" cy="1129527"/>
          </a:xfrm>
          <a:ln>
            <a:solidFill>
              <a:schemeClr val="accent1"/>
            </a:solidFill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vert="horz" lIns="109728" tIns="54864" rIns="109728" bIns="54864" rtlCol="0" anchor="ctr">
            <a:normAutofit fontScale="90000"/>
          </a:bodyPr>
          <a:lstStyle/>
          <a:p>
            <a:pPr defTabSz="1097280"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Diễm</a:t>
            </a:r>
            <a:b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3084087" y="1005842"/>
            <a:ext cx="5893594" cy="622902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về tham gia dự giờ </a:t>
            </a: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4353" y="2959051"/>
            <a:ext cx="460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MĨ THUẬT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10676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 thực hiện tạo hình sản phẩm từ những nếp gấp giấy: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3292" y="1046049"/>
            <a:ext cx="1676400" cy="108509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13292" y="2825411"/>
            <a:ext cx="1676400" cy="108509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3292" y="4706815"/>
            <a:ext cx="1676400" cy="108509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5377" y="1180578"/>
            <a:ext cx="894229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Đặt giấy trên bàn, gấp các nếp gấp( lật lên lật xuống) thật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thẳng, song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song và đều nhau.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5377" y="2846555"/>
            <a:ext cx="894229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Gấp đôi tờ giấy đã gấp nếp, bôi hồ, dán liền hai phần lại sao cho khi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 sẽ tạo thành hình quạt.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5377" y="4833864"/>
            <a:ext cx="943737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Có thể kết hợp nhiều mảnh giấy gấp với kích thước màu sắc, khổ giấy, chất liệu khác nhau để sáng tạo sản phẩm theo ý thích.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858" y="199292"/>
            <a:ext cx="7625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Quan sát hình để có thêm ý tưởng sáng tạo: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tse2.mm.bing.net/th?id=OIP.GWshnomOerPB-zWDoUZ_xAAAAA&amp;pid=Api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t="9909" r="16994" b="4995"/>
          <a:stretch/>
        </p:blipFill>
        <p:spPr bwMode="auto">
          <a:xfrm>
            <a:off x="4519246" y="1202592"/>
            <a:ext cx="3138854" cy="397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1" r="11742"/>
          <a:stretch/>
        </p:blipFill>
        <p:spPr bwMode="auto">
          <a:xfrm>
            <a:off x="712177" y="1202592"/>
            <a:ext cx="3358662" cy="406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t="12126" r="7616" b="55314"/>
          <a:stretch/>
        </p:blipFill>
        <p:spPr bwMode="auto">
          <a:xfrm>
            <a:off x="8097715" y="1202591"/>
            <a:ext cx="3683977" cy="406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se3.mm.bing.net/th?id=OIP.LEdqES68-NmjU9DrH660rAHaJ4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99" y="888022"/>
            <a:ext cx="3141540" cy="4653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se4.mm.bing.net/th?id=OIP.YYN4QpPTnnkHpi_zU0pndgHaJ4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061" y="919833"/>
            <a:ext cx="2866293" cy="4589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2" t="10251" r="30655" b="62680"/>
          <a:stretch/>
        </p:blipFill>
        <p:spPr bwMode="auto">
          <a:xfrm>
            <a:off x="4897315" y="953965"/>
            <a:ext cx="3174024" cy="4521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41012"/>
            <a:ext cx="634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HOẠT ĐỘNG THỰC HÀNH. (15 ph)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771947"/>
            <a:ext cx="107356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cá nhân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Em hãy tạo một sản phẩm mĩ thuật theo ý thích từ nếp gấp giấy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2855" y="3707052"/>
            <a:ext cx="378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Củng cố: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( 2 phút)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6139" y="818467"/>
            <a:ext cx="113550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Trưng bày, giới thiệu sản phẩm.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Em đã sáng tạo sản phẩm gì từ những nếp gấp gì?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Ngoài các nếp gấp giấy, em còn tạo thêm hình ảnh gì để thể hiện sản phẩm?</a:t>
            </a: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139" y="236007"/>
            <a:ext cx="5483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Nhận xét - đánh giá: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855" y="2303611"/>
            <a:ext cx="91935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Các bạn tham gia nhận xét sản phẩm của bạn?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Em thấy sản phẩm của bạn như thế nào? ( màu sắc, hình ảnh)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Em có góp ý gì về sản phẩm của bạn không?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369235" y="346176"/>
            <a:ext cx="6720740" cy="57626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altLang="vi-V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  <a:endParaRPr lang="en-US" altLang="vi-VN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8" name="AutoShape 24" descr="Blue tissue paper"/>
          <p:cNvSpPr>
            <a:spLocks noChangeArrowheads="1"/>
          </p:cNvSpPr>
          <p:nvPr/>
        </p:nvSpPr>
        <p:spPr bwMode="auto">
          <a:xfrm>
            <a:off x="1994844" y="1330679"/>
            <a:ext cx="8162168" cy="10096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Cách thực hiện tạo hình sản phẩm từ nếp gấp giấy ?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272212" y="1475091"/>
            <a:ext cx="1592802" cy="729251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vi-VN" sz="2800" b="1" dirty="0" smtClean="0">
              <a:solidFill>
                <a:srgbClr val="FF3300"/>
              </a:solidFill>
            </a:endParaRPr>
          </a:p>
          <a:p>
            <a:pPr algn="ctr"/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altLang="vi-VN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altLang="vi-VN" sz="2800" b="1" dirty="0">
                <a:solidFill>
                  <a:srgbClr val="FF3300"/>
                </a:solidFill>
              </a:rPr>
              <a:t> </a:t>
            </a:r>
            <a:endParaRPr lang="en-US" altLang="vi-VN" b="1" dirty="0">
              <a:solidFill>
                <a:srgbClr val="FF3300"/>
              </a:solidFill>
            </a:endParaRPr>
          </a:p>
        </p:txBody>
      </p:sp>
      <p:sp>
        <p:nvSpPr>
          <p:cNvPr id="26650" name="AutoShape 26"/>
          <p:cNvSpPr>
            <a:spLocks noChangeArrowheads="1"/>
          </p:cNvSpPr>
          <p:nvPr/>
        </p:nvSpPr>
        <p:spPr bwMode="auto">
          <a:xfrm>
            <a:off x="1994843" y="4095888"/>
            <a:ext cx="4052874" cy="503238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2800" b="1" dirty="0">
                <a:solidFill>
                  <a:schemeClr val="bg1"/>
                </a:solidFill>
              </a:rPr>
              <a:t> 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Hình khối trụ</a:t>
            </a:r>
            <a:endParaRPr lang="en-US" altLang="vi-VN" sz="2800" b="1" dirty="0">
              <a:solidFill>
                <a:schemeClr val="bg1"/>
              </a:solidFill>
            </a:endParaRPr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>
            <a:off x="1994843" y="3333204"/>
            <a:ext cx="4052873" cy="504825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2800" b="1" dirty="0">
                <a:solidFill>
                  <a:schemeClr val="bg1"/>
                </a:solidFill>
              </a:rPr>
              <a:t> 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Hình khối cầu</a:t>
            </a:r>
            <a:endParaRPr lang="en-US" altLang="vi-VN" sz="2800" b="1" dirty="0">
              <a:solidFill>
                <a:schemeClr val="bg1"/>
              </a:solidFill>
            </a:endParaRPr>
          </a:p>
        </p:txBody>
      </p:sp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1994843" y="4805783"/>
            <a:ext cx="4052874" cy="504825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2800" b="1" dirty="0">
                <a:solidFill>
                  <a:schemeClr val="bg1"/>
                </a:solidFill>
              </a:rPr>
              <a:t> 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Tất cả đều đúng</a:t>
            </a:r>
            <a:endParaRPr lang="en-US" altLang="vi-VN" sz="2800" b="1" dirty="0">
              <a:solidFill>
                <a:schemeClr val="bg1"/>
              </a:solidFill>
            </a:endParaRPr>
          </a:p>
        </p:txBody>
      </p:sp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1994844" y="2670632"/>
            <a:ext cx="4052872" cy="503237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vi-VN" sz="2800" b="1" dirty="0">
                <a:solidFill>
                  <a:schemeClr val="bg1"/>
                </a:solidFill>
              </a:rPr>
              <a:t>  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Tạo các nếp gấp, </a:t>
            </a:r>
            <a:endParaRPr lang="en-US" altLang="vi-VN" sz="2800" b="1" dirty="0">
              <a:solidFill>
                <a:schemeClr val="bg1"/>
              </a:solidFill>
            </a:endParaRPr>
          </a:p>
        </p:txBody>
      </p:sp>
      <p:sp>
        <p:nvSpPr>
          <p:cNvPr id="26654" name="WordArt 30"/>
          <p:cNvSpPr>
            <a:spLocks noChangeArrowheads="1" noChangeShapeType="1" noTextEdit="1"/>
          </p:cNvSpPr>
          <p:nvPr/>
        </p:nvSpPr>
        <p:spPr bwMode="auto">
          <a:xfrm>
            <a:off x="2737396" y="5832114"/>
            <a:ext cx="6235700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pic>
        <p:nvPicPr>
          <p:cNvPr id="24586" name="Picture 31" descr="Hinh dong Phao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54174" y="-2281767"/>
            <a:ext cx="1771650" cy="604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918633" y="5513527"/>
            <a:ext cx="1405467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918633" y="5530851"/>
            <a:ext cx="1405467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918633" y="5530850"/>
            <a:ext cx="1405467" cy="7524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28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918633" y="5530849"/>
            <a:ext cx="1405467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918633" y="5530848"/>
            <a:ext cx="1405467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918633" y="5513525"/>
            <a:ext cx="1405467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4600" name="AutoShape 52">
            <a:hlinkClick r:id="rId6" action="ppaction://hlinksldjump" highlightClick="1">
              <a:snd r:embed="rId7" name="camera.wav"/>
            </a:hlinkClick>
          </p:cNvPr>
          <p:cNvSpPr>
            <a:spLocks noChangeArrowheads="1"/>
          </p:cNvSpPr>
          <p:nvPr/>
        </p:nvSpPr>
        <p:spPr bwMode="auto">
          <a:xfrm>
            <a:off x="10750551" y="6143625"/>
            <a:ext cx="734483" cy="477838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800"/>
          </a:p>
        </p:txBody>
      </p:sp>
    </p:spTree>
    <p:extLst>
      <p:ext uri="{BB962C8B-B14F-4D97-AF65-F5344CB8AC3E}">
        <p14:creationId xmlns:p14="http://schemas.microsoft.com/office/powerpoint/2010/main" val="20904928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7" grpId="0" build="allAtOnce" animBg="1"/>
      <p:bldP spid="26648" grpId="0" build="allAtOnce" animBg="1"/>
      <p:bldP spid="26649" grpId="0" animBg="1"/>
      <p:bldP spid="26650" grpId="0" animBg="1"/>
      <p:bldP spid="26651" grpId="0" animBg="1"/>
      <p:bldP spid="26652" grpId="0" animBg="1"/>
      <p:bldP spid="26653" grpId="0" animBg="1"/>
      <p:bldP spid="26654" grpId="0" animBg="1"/>
      <p:bldP spid="26654" grpId="1" animBg="1"/>
      <p:bldP spid="26662" grpId="0" animBg="1"/>
      <p:bldP spid="26662" grpId="1" animBg="1"/>
      <p:bldP spid="26663" grpId="0" animBg="1"/>
      <p:bldP spid="26663" grpId="1" animBg="1"/>
      <p:bldP spid="26664" grpId="0" animBg="1"/>
      <p:bldP spid="26664" grpId="1" animBg="1"/>
      <p:bldP spid="26665" grpId="0" animBg="1"/>
      <p:bldP spid="26665" grpId="1" animBg="1"/>
      <p:bldP spid="26666" grpId="0" animBg="1"/>
      <p:bldP spid="26666" grpId="1" animBg="1"/>
      <p:bldP spid="26667" grpId="0" animBg="1"/>
      <p:bldP spid="2666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769" y="647285"/>
            <a:ext cx="81756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Dặn dò: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( 1 phút)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Lưu sản phẩm cẩn thận để tiết 2 hoàn thiện sản phẩm.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Chuẩn bị đầy đủ dụng cụ học tập.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63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12192000" cy="6886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17"/>
            <a:ext cx="12192000" cy="6886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2738" y="1083016"/>
            <a:ext cx="4635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498668" y="2261402"/>
            <a:ext cx="5904656" cy="13055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kern="1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Xin chân thành cảm ơn !</a:t>
            </a:r>
            <a:endParaRPr lang="vi-VN" sz="3600" b="1" kern="1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849" y="894747"/>
            <a:ext cx="376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1.1. Kiểm tra dụng cụ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3692" y="309973"/>
            <a:ext cx="6741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HOẠT ĐỘNG MỞ ĐẦU. ( 4 phút)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tse2.mm.bing.net/th?id=OIP.RhKtcKqKSaACNpJcIk-ZrAHaIE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15" y="1373130"/>
            <a:ext cx="2540000" cy="21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8382"/>
            <a:ext cx="2684584" cy="174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tse3.mm.bing.net/th?id=OIP.B3Nnu65dKDzERJriKiUWkAHaHa&amp;pid=Api&amp;P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18" y="4933269"/>
            <a:ext cx="1446079" cy="104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4.mm.bing.net/th?id=OIP.9MW-pK2i6YGB3caOkLu4DAHaHa&amp;pid=Api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66" y="3654597"/>
            <a:ext cx="122178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0.fahasa.com/media/catalog/product/cache/1/image/9df78eab33525d08d6e5fb8d27136e95/u/p/upload_1b816a27aa3a47d591583ebfc8837b5d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8" y="1478579"/>
            <a:ext cx="2485984" cy="206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se1.mm.bing.net/th?id=OIP.coTPQJ7mWUbL4-_wnDeU-AHaHa&amp;pid=Api&amp;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03" y="4235039"/>
            <a:ext cx="2484711" cy="22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710" y="2378795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Sách MT 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000" y="3865707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Bút chì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1" y="527356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Tẩy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6845" y="355779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Bút sáp màu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8847" y="6331547"/>
            <a:ext cx="96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Giấy A4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04687" y="3927131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Giấy màu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tse2.mm.bing.net/th?id=OIP.B_2KIT9GMXivym74yIGGaQHaD4&amp;pid=Api&amp;P=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r="5491"/>
          <a:stretch/>
        </p:blipFill>
        <p:spPr bwMode="auto">
          <a:xfrm>
            <a:off x="9091246" y="1292397"/>
            <a:ext cx="26289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81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593056" y="180977"/>
            <a:ext cx="91440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4000" b="1" dirty="0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132"/>
          <p:cNvSpPr>
            <a:spLocks noChangeArrowheads="1"/>
          </p:cNvSpPr>
          <p:nvPr/>
        </p:nvSpPr>
        <p:spPr bwMode="auto">
          <a:xfrm>
            <a:off x="5898356" y="2438402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u="sng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7912" y="1127438"/>
            <a:ext cx="4611598" cy="196286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1.Khởi </a:t>
            </a:r>
            <a:r>
              <a:rPr lang="en-US" sz="54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8611" y="1748389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Trò chơi: Gấp quạt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875211" y="-14961"/>
            <a:ext cx="1084217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vi-VN" altLang="en-US" sz="4000" b="1" u="sng" dirty="0" smtClean="0">
                <a:solidFill>
                  <a:srgbClr val="BD0F7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Mĩ Thuật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vi-VN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Chủ đề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 Sáng tạo với những nếp gấp giấy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iết 1)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2" t="10251" r="30655" b="62680"/>
          <a:stretch/>
        </p:blipFill>
        <p:spPr bwMode="auto">
          <a:xfrm>
            <a:off x="3456381" y="2077920"/>
            <a:ext cx="5679831" cy="4067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838" y="511527"/>
            <a:ext cx="3681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Yêu cầu cần đạt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176" y="1125927"/>
            <a:ext cx="10445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Nhận biết vẻ đẹp của sản phẩm tạo hình từ nếp gấp giấy.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Biết cách gấp giấy, tạo ra được sản phẩm sáng tạo từ nếp gấp giấy.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Trưng bày sản phẩm.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838" y="2718180"/>
            <a:ext cx="9886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 hình thành kiến thức mới. (13 phút)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838" y="3364511"/>
            <a:ext cx="247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2.1. Tìm hiểu.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5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1351" y="257473"/>
            <a:ext cx="10886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Quan sát hình 8.1 và thảo luận tìm hiểu vẻ đẹp đa dạng, phong phú của sản phẩm sáng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tạo từ những nếp gấp giấy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1" t="19095" r="43091" b="47696"/>
          <a:stretch/>
        </p:blipFill>
        <p:spPr bwMode="auto">
          <a:xfrm rot="16200000">
            <a:off x="2157046" y="788375"/>
            <a:ext cx="2242040" cy="3127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52880" r="9471" b="16506"/>
          <a:stretch/>
        </p:blipFill>
        <p:spPr bwMode="auto">
          <a:xfrm rot="16200000">
            <a:off x="6709995" y="1081451"/>
            <a:ext cx="2373926" cy="2488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14231" r="50151" b="44086"/>
          <a:stretch/>
        </p:blipFill>
        <p:spPr bwMode="auto">
          <a:xfrm rot="16200000">
            <a:off x="1979426" y="3584329"/>
            <a:ext cx="2474192" cy="325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58293" r="51154" b="16827"/>
          <a:stretch/>
        </p:blipFill>
        <p:spPr bwMode="auto">
          <a:xfrm rot="16200000">
            <a:off x="6591304" y="4026877"/>
            <a:ext cx="2611316" cy="2488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0407" y="305532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4893" y="606345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9253" y="605342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46223" y="325091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294" y="4741213"/>
            <a:ext cx="7310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Hình ảnh gì được thể hiện trong các sản phẩm?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584" y="5358989"/>
            <a:ext cx="1013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Hình ảnh và màu sắc của các sản phẩm được thể hiện như thế nào?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584" y="5969950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Chất liệu của sản phẩm là gì?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654" y="3765176"/>
            <a:ext cx="3760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Câu hỏi thảo luận: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1" t="19095" r="43091" b="47696"/>
          <a:stretch/>
        </p:blipFill>
        <p:spPr bwMode="auto">
          <a:xfrm rot="16200000">
            <a:off x="712179" y="589080"/>
            <a:ext cx="2242040" cy="2505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52880" r="9471" b="16506"/>
          <a:stretch/>
        </p:blipFill>
        <p:spPr bwMode="auto">
          <a:xfrm rot="16200000">
            <a:off x="3637087" y="597872"/>
            <a:ext cx="2242041" cy="2488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14231" r="50151" b="44086"/>
          <a:stretch/>
        </p:blipFill>
        <p:spPr bwMode="auto">
          <a:xfrm rot="16200000">
            <a:off x="6567061" y="439612"/>
            <a:ext cx="2242043" cy="2804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58293" r="51154" b="16827"/>
          <a:stretch/>
        </p:blipFill>
        <p:spPr bwMode="auto">
          <a:xfrm rot="16200000">
            <a:off x="9343610" y="413234"/>
            <a:ext cx="2611316" cy="2488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51098" y="31476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6006" y="309935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6714" y="31476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3797" y="309935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Oval 2"/>
          <p:cNvSpPr/>
          <p:nvPr/>
        </p:nvSpPr>
        <p:spPr>
          <a:xfrm>
            <a:off x="4235300" y="3591872"/>
            <a:ext cx="473285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477" y="428581"/>
            <a:ext cx="1157720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Ghi nhớ: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Từ các nếp gấp giấy đơn giản, với óc sáng tạo, đôi tay khéo léo,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phối hợp với các màu sắc, chất liệu, chúng ta có thể tạo ra nhiều sản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phẩm tạo hình đẹp, độc đáo.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2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615" y="290146"/>
            <a:ext cx="3667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2.2. Cách thực hiện.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615" y="879340"/>
            <a:ext cx="9604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Quan sát thảo luận tìm hiểu cách tạo ra sản phẩm từ nếp gấp giấy.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1" y="5297444"/>
            <a:ext cx="11730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Để tạo ra sản phẩm từ những nếp gấp giấy, em cần chuẩn bị những vật liệu gì?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1" y="5820663"/>
            <a:ext cx="953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Từ những nếp gấp giấy, em sẽ sáng tạo sản phẩm như thế nào?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682</Words>
  <Application>Microsoft Office PowerPoint</Application>
  <PresentationFormat>Custom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Giáo viên: Trần Thị Diễm Năm học: 2022 - 2023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viên: Trần Thị Bình</dc:title>
  <dc:creator>84905042158</dc:creator>
  <cp:lastModifiedBy>ADMIN</cp:lastModifiedBy>
  <cp:revision>54</cp:revision>
  <dcterms:created xsi:type="dcterms:W3CDTF">2021-09-09T14:22:00Z</dcterms:created>
  <dcterms:modified xsi:type="dcterms:W3CDTF">2023-02-20T01:01:07Z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1033-11.2.0.10296</vt:lpwstr>
  </property>
  <property fmtid="{D5CDD505-2E9C-101B-9397-08002B2CF9AE}" pid="3" name="ICV">
    <vt:lpwstr>1F26D825BBF445119DF084E63DD6051B</vt:lpwstr>
  </property>
</Properties>
</file>