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  <p:sldMasterId id="2147483711" r:id="rId4"/>
    <p:sldMasterId id="2147483734" r:id="rId5"/>
  </p:sldMasterIdLst>
  <p:notesMasterIdLst>
    <p:notesMasterId r:id="rId26"/>
  </p:notesMasterIdLst>
  <p:sldIdLst>
    <p:sldId id="265" r:id="rId6"/>
    <p:sldId id="306" r:id="rId7"/>
    <p:sldId id="307" r:id="rId8"/>
    <p:sldId id="308" r:id="rId9"/>
    <p:sldId id="258" r:id="rId10"/>
    <p:sldId id="261" r:id="rId11"/>
    <p:sldId id="259" r:id="rId12"/>
    <p:sldId id="263" r:id="rId13"/>
    <p:sldId id="8340" r:id="rId14"/>
    <p:sldId id="289" r:id="rId15"/>
    <p:sldId id="262" r:id="rId16"/>
    <p:sldId id="290" r:id="rId17"/>
    <p:sldId id="292" r:id="rId18"/>
    <p:sldId id="310" r:id="rId19"/>
    <p:sldId id="309" r:id="rId20"/>
    <p:sldId id="311" r:id="rId21"/>
    <p:sldId id="298" r:id="rId22"/>
    <p:sldId id="277" r:id="rId23"/>
    <p:sldId id="295" r:id="rId24"/>
    <p:sldId id="30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B5491-F549-4E7B-9430-167788F6C7B6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734F8-BD51-4E18-B770-EAE7193E85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6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97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899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718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665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7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742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714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229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FC850D-79ED-424D-AD10-24B0EF067A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83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FF37C-C699-4DF4-95B2-E41B7957B1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D68EDC-E918-4E77-8354-F8E575AD0C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6078C-197E-4AAD-BF3F-981DF4E8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8684C-F978-476E-8371-1020B6769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AF649-2EBF-4061-85BC-3A6429308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40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72C04-3F2A-4B28-9878-3197AC7F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2E27E-8873-4BB3-9145-E67204085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90F2F4-A805-414B-B9FD-815C813DA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3D8D5-F9C5-409F-B36F-0F688F8E3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229B4-C8F7-40EE-90C0-ABAAE632B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3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21AE70-2C26-4042-BA3A-E2579E1A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C10A71-A6F2-4952-A0F4-496490565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44E4C1-8BA6-4358-81C1-A67BFE6D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FA599-A91D-4AE6-949C-9701A361E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AEA832-FCB9-472C-8DC6-FF510568A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75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988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57163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77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30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33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14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9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60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31798-80B1-49DC-9686-F65B10EF0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8C6-5252-4AAA-8448-03B0E3FB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8FC12E-75D2-4EC2-9713-BE072F89A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57CE-6A65-4AA7-A18D-9D7B056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0DEB-E6FF-416D-96D2-7A0F94DE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395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51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35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378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83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E78A3-6270-4F88-B4D6-138E62DA6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AD2496-EA63-476A-978F-356ECE059E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265E5-44FC-48F1-A5DE-D6370E240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69BE1-1CC6-4A1F-B967-6C7FC22C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800226-17C8-4F43-B919-0DA230DCD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97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39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54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27E60-E2CA-41EF-9B5B-9406EA70F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E8FAC-4DD7-4EF4-A028-0BB59DDA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8922D-487E-4792-9E50-4C84169D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FE89B-4B71-4EE9-BE87-F52E27AFD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FBF3-29BB-4141-B7D6-279AA531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31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E8A10-7D71-4B2E-9FBC-C1DEB7985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6B34A-DAEA-47A7-9E5D-6E6906518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B9C4E-44B3-4C3D-845B-0EE891EF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8020B-3ADE-4331-A0DC-DBC344D3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BC9B2-2FF1-478A-98AC-4B2399C7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918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0711-819B-40AF-9D0C-D0E718CCB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17829A-EA52-47C6-B5E5-4775C2FC8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569F0-1D1C-438A-8CAB-5FEE6B32F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C36DE-8C6A-4AD1-8358-F2315EE9F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A904A-EF43-4C93-B791-05289E926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74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9E5E6-1BFE-45A9-A0C4-8E0157BD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6C1E1-3366-4138-9780-E02D97C357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5B4F56-3D15-4A44-B2E6-7D0D040E57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D3774-20F0-4494-A50B-2AEC9E2BF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D8E5C8-B9E5-4FC5-8C43-CDA97C872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F7785-ECCF-47AD-9522-670C7063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763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3520C-68B5-4CD4-9ABF-03B76CAB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45A2C-BBDE-4847-A472-CFDB0B233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D26522-D7D6-4D09-B2A4-67BAEAB0D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C56FA1-AEBF-4B05-92DA-0F8CB797B2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B257A-B004-4DEB-9D73-4D573F0E9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74820E-2BCF-4DEE-ABE4-EAE57B664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A6293B-1FDB-4BB7-B84A-B9EB40BB8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A41E6-0744-43B5-9D3B-BF2677A46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6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C5425-EC61-4452-8A6C-CF9F4260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AB4B2C-87FE-41A0-AC35-F7BC6C7B2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82827-DA40-49FD-A4AA-EE452243C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098B27-9F7C-4903-8169-903AB526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727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2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944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28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7130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3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0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AC73D-F78D-4E12-9011-3157560AF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68B93-AEBB-4E9D-857D-46B4AD19A1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536A12-CBDC-40F8-B06F-08EAD9F2D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28613-CDEC-463C-AF07-11C86F1C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5F0A2-D498-4B88-942F-36DE2FDD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C9605B-4458-4AE4-8B4A-0166268F1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8136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901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0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547C54-BCCD-45C1-AFD5-14428B6FA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2106C1-1524-4E93-9B34-8F7E01424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638C17-2605-4F23-B70C-7D07A81C6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8779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5D29-E284-4157-AA7D-8BFA36BA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F11DC-CD1B-4316-ACA4-27A7852C2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21BBA8-1091-41FC-A9B8-02293EF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B637-D382-4F8C-B800-C1960D37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62616-6804-433B-A443-DAC3EBBE1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27291-9023-4EAE-ABF0-A220A1663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70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1AD08-E125-4573-B83C-50F55DB1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B501A1-A75D-4DEC-B767-A22AB9683D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4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BAC6D1-DC7C-478E-8291-464E42BE42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7A2E4-C5F9-4455-BB29-6EA34EE0F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155225-FC2E-40A2-A9AF-D75350A00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952F8-6B4D-4E28-B9E1-BE8BBE9A8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738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596DD-ABB4-4F7D-ABEF-E3F3C5E7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86C65-AFF0-43B4-B4EA-C076A5CAD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A80D2-BBA9-4119-AA4F-4388CE0A1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A1385-0ABF-4AC7-B319-1802F482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F0475-70B5-43FE-BCD3-FEB53AE8E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5664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3457A1-8C71-4C07-8ACC-5E8DCC5F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38D7B6-9BAA-4611-9EF9-1B5DDE724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BAC7-1C8F-439E-8EA0-CECA90F6B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00CE5C-3ADA-46AF-AC14-806F9C2B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87D6D3-01C1-40CA-82B0-18B9EE609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854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6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06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219D3-9DB4-4DFF-AE72-1ED97A74C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9544-4F8D-436D-B5E6-8D5CFB029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B7CC7-AA20-483C-92BD-48A0354DE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996F0-4FAA-4392-BA3D-63E5F63BDA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65564-95BD-479E-BF64-4A257094F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3F162-7C8C-43F8-91B2-F764C8F72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1F24D-41D8-4F31-B218-6A77723A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A1FE2E-8E74-40E7-AD21-9EB4601E2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42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0A08-30EF-4E09-B6BC-65FB4E4C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4ED3F-A3E3-4DBC-BC67-0DA97DFFB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ACBC6-498C-4A25-9EBC-DA8AC90AC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4BF0C3-54B6-4CC0-A526-DA18CF98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7B500-E4F5-4188-A287-A9FB8A999E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8509" y="43096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4A04C2-E229-4919-BD72-5D4FDD1303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145" y="26356803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7C84-7621-4406-AD17-50DA6FA30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3600" y="5325372"/>
            <a:ext cx="2381709" cy="2381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7005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B8AD98-270F-4FFF-8973-801629FD5E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1F39A4-9260-4D80-A067-0FBF9092F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7039BE-D9AC-40BB-B4FB-11884B984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59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6473-C9ED-4A06-99D3-4150DD62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A428-C581-4BDF-A940-48FB893FF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2FFEA-05FE-4F2B-B615-58332735D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0FB82-EB1D-4517-8C19-086177C371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1D482-0B02-478A-8CF3-EAE2ECD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548570-484A-4D29-BD5A-5FFC03EE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41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17B2A-8300-4776-88F6-5729F63C9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F72544-00E3-41F2-A603-3E075C89E3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474A46-33BA-40A4-814E-5B2530311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C4A32C-9714-4105-B27C-34088BC0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407563-579F-4D63-90FE-CFF655AB1E5E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3805E-25A6-487A-8A2F-E1A3935AD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17407-9155-4913-9304-54E7BEB2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CDE7B-BD87-40E7-9C3C-BFB9B9B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2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49836A6-3F8A-48A1-95CB-F525AFE2D7D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2435CC-A0F9-4C82-A8BC-C7166B3AB3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485775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10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3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EE7DC9-4773-4C89-9912-F5B5112B5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4A65-0BBA-46F5-9A6C-0277910F2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62D07-4E42-4A7F-8F60-C9AB3E774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011E8-E0B6-4393-9A0A-1E4DA73B8840}" type="datetimeFigureOut">
              <a:rPr lang="en-US" smtClean="0"/>
              <a:t>11/6/2022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F0E6EB-4FB8-4C3B-A54A-8131958F1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E19424-FAEE-4033-B78B-3FEE055FA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15C85-8865-4EEA-BF8B-2648B75F3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6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29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6.xml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microsoft.com/office/2007/relationships/hdphoto" Target="../media/hdphoto2.wdp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gif"/><Relationship Id="rId9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0.gif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jpeg"/><Relationship Id="rId11" Type="http://schemas.openxmlformats.org/officeDocument/2006/relationships/slide" Target="slide4.xml"/><Relationship Id="rId5" Type="http://schemas.microsoft.com/office/2007/relationships/hdphoto" Target="../media/hdphoto2.wdp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17.jpeg"/><Relationship Id="rId2" Type="http://schemas.openxmlformats.org/officeDocument/2006/relationships/audio" Target="../media/audio2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6.jpeg"/><Relationship Id="rId5" Type="http://schemas.openxmlformats.org/officeDocument/2006/relationships/image" Target="../media/image22.gif"/><Relationship Id="rId15" Type="http://schemas.openxmlformats.org/officeDocument/2006/relationships/image" Target="../media/image24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7.jpeg"/><Relationship Id="rId5" Type="http://schemas.openxmlformats.org/officeDocument/2006/relationships/image" Target="../media/image26.gif"/><Relationship Id="rId15" Type="http://schemas.openxmlformats.org/officeDocument/2006/relationships/image" Target="../media/image25.jpeg"/><Relationship Id="rId10" Type="http://schemas.openxmlformats.org/officeDocument/2006/relationships/image" Target="../media/image15.jpe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5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19.jpe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C23DDB-B9C2-4B37-918E-E1853C109C8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2101" y="1713667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726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C0F1C1-DEA6-4ED7-B9B9-4AD218894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6753" y="2052425"/>
            <a:ext cx="6151397" cy="16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69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5275" y="161925"/>
            <a:ext cx="11210925" cy="639127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4" descr="Cute bear cartoon walking Royalty Free Vector Image">
            <a:extLst>
              <a:ext uri="{FF2B5EF4-FFF2-40B4-BE49-F238E27FC236}">
                <a16:creationId xmlns:a16="http://schemas.microsoft.com/office/drawing/2014/main" id="{1E720D7B-85BA-4387-92FD-A2E041F62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4199" y="4622581"/>
            <a:ext cx="1570107" cy="242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530E46-14C4-44B0-869B-296884718A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850" y="676275"/>
            <a:ext cx="1809750" cy="685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4D2C2E-A35E-4F98-8F44-257ECA6F1F3B}"/>
              </a:ext>
            </a:extLst>
          </p:cNvPr>
          <p:cNvSpPr txBox="1"/>
          <p:nvPr/>
        </p:nvSpPr>
        <p:spPr>
          <a:xfrm>
            <a:off x="3467100" y="295275"/>
            <a:ext cx="598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DIỆN TÍCH HÌNH CHỮ NHẬT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C9AC34-338B-4268-B07E-352359BE2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015278"/>
            <a:ext cx="7305674" cy="3545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1A929A-AD51-4831-A1CF-0E4FB4D14FBF}"/>
              </a:ext>
            </a:extLst>
          </p:cNvPr>
          <p:cNvSpPr txBox="1"/>
          <p:nvPr/>
        </p:nvSpPr>
        <p:spPr>
          <a:xfrm>
            <a:off x="1362075" y="4648200"/>
            <a:ext cx="62293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có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(ô </a:t>
            </a:r>
            <a:r>
              <a:rPr lang="en-US" sz="2400" b="1" dirty="0" err="1"/>
              <a:t>vuông</a:t>
            </a:r>
            <a:r>
              <a:rPr lang="en-US" sz="2400" b="1" dirty="0"/>
              <a:t>)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mỗi</a:t>
            </a:r>
            <a:r>
              <a:rPr lang="en-US" sz="2400" b="1" dirty="0"/>
              <a:t> ô </a:t>
            </a:r>
            <a:r>
              <a:rPr lang="en-US" sz="2400" b="1" dirty="0" err="1"/>
              <a:t>vuông</a:t>
            </a:r>
            <a:r>
              <a:rPr lang="en-US" sz="2400" b="1" dirty="0"/>
              <a:t> </a:t>
            </a:r>
            <a:r>
              <a:rPr lang="en-US" sz="2400" b="1" dirty="0" err="1"/>
              <a:t>là</a:t>
            </a:r>
            <a:r>
              <a:rPr lang="en-US" sz="2400" b="1" dirty="0"/>
              <a:t> 1 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2400" b="1" dirty="0" err="1"/>
              <a:t>Diện</a:t>
            </a:r>
            <a:r>
              <a:rPr lang="en-US" sz="2400" b="1" dirty="0"/>
              <a:t> </a:t>
            </a:r>
            <a:r>
              <a:rPr lang="en-US" sz="2400" b="1" dirty="0" err="1"/>
              <a:t>tích</a:t>
            </a:r>
            <a:r>
              <a:rPr lang="en-US" sz="2400" b="1" dirty="0"/>
              <a:t> </a:t>
            </a:r>
            <a:r>
              <a:rPr lang="en-US" sz="2400" b="1" dirty="0" err="1"/>
              <a:t>hình</a:t>
            </a:r>
            <a:r>
              <a:rPr lang="en-US" sz="2400" b="1" dirty="0"/>
              <a:t> </a:t>
            </a:r>
            <a:r>
              <a:rPr lang="en-US" sz="2400" b="1" dirty="0" err="1"/>
              <a:t>chữ</a:t>
            </a:r>
            <a:r>
              <a:rPr lang="en-US" sz="2400" b="1" dirty="0"/>
              <a:t> </a:t>
            </a:r>
            <a:r>
              <a:rPr lang="en-US" sz="2400" b="1" dirty="0" err="1"/>
              <a:t>nhật</a:t>
            </a:r>
            <a:r>
              <a:rPr lang="en-US" sz="2400" b="1" dirty="0"/>
              <a:t> ABCD </a:t>
            </a:r>
            <a:r>
              <a:rPr lang="en-US" sz="2400" b="1" dirty="0" err="1"/>
              <a:t>là</a:t>
            </a:r>
            <a:r>
              <a:rPr lang="en-US" sz="2400" b="1" dirty="0"/>
              <a:t>:</a:t>
            </a:r>
          </a:p>
          <a:p>
            <a:pPr algn="just"/>
            <a:r>
              <a:rPr lang="en-US" sz="2400" b="1" dirty="0"/>
              <a:t>4 x 3 = 12 (</a:t>
            </a:r>
            <a:r>
              <a:rPr lang="pl-PL" sz="2400" b="1" dirty="0">
                <a:cs typeface="Calibri" panose="020F0502020204030204" pitchFamily="34" charset="0"/>
              </a:rPr>
              <a:t>cm</a:t>
            </a:r>
            <a:r>
              <a:rPr lang="pl-PL" sz="2400" b="1" baseline="30000" dirty="0">
                <a:cs typeface="Calibri" panose="020F0502020204030204" pitchFamily="34" charset="0"/>
              </a:rPr>
              <a:t>2</a:t>
            </a:r>
            <a:r>
              <a:rPr lang="en-US" sz="2400" b="1" baseline="30000" dirty="0">
                <a:cs typeface="Calibri" panose="020F0502020204030204" pitchFamily="34" charset="0"/>
              </a:rPr>
              <a:t>)</a:t>
            </a:r>
            <a:r>
              <a:rPr lang="en-US" sz="2400" b="1" dirty="0"/>
              <a:t>)</a:t>
            </a:r>
            <a:endParaRPr lang="en-US" sz="2400" b="1" baseline="30000" dirty="0"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C4651D-DFE6-4B5B-ADAB-6A8B44205043}"/>
              </a:ext>
            </a:extLst>
          </p:cNvPr>
          <p:cNvSpPr/>
          <p:nvPr/>
        </p:nvSpPr>
        <p:spPr>
          <a:xfrm>
            <a:off x="5867400" y="4724400"/>
            <a:ext cx="4848225" cy="155257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i="1" dirty="0">
                <a:solidFill>
                  <a:srgbClr val="7030A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77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318053"/>
            <a:ext cx="11230389" cy="616226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2B14B-C929-4266-9D0D-B5E4ABF3A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646" y="664679"/>
            <a:ext cx="1838325" cy="85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DA5A7-AB85-4966-867B-AB39F683B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60" y="1805815"/>
            <a:ext cx="1534027" cy="728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F3250C-D388-4CEB-9426-08CD7E3BD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730" y="612290"/>
            <a:ext cx="7006052" cy="2551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CBA5CC-9667-48CB-AED0-B1F1DB6EF3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5962" y="3457989"/>
            <a:ext cx="8767142" cy="2354604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F214A83-2C20-40E9-AB4B-E06B57097301}"/>
              </a:ext>
            </a:extLst>
          </p:cNvPr>
          <p:cNvSpPr/>
          <p:nvPr/>
        </p:nvSpPr>
        <p:spPr>
          <a:xfrm>
            <a:off x="6549886" y="4194313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F639F4A-E9B5-4C69-9792-5F439A590A56}"/>
              </a:ext>
            </a:extLst>
          </p:cNvPr>
          <p:cNvSpPr/>
          <p:nvPr/>
        </p:nvSpPr>
        <p:spPr>
          <a:xfrm>
            <a:off x="6569764" y="4711148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A36E55C-3DA6-4EE1-82DC-060D49A2A210}"/>
              </a:ext>
            </a:extLst>
          </p:cNvPr>
          <p:cNvSpPr/>
          <p:nvPr/>
        </p:nvSpPr>
        <p:spPr>
          <a:xfrm>
            <a:off x="6410739" y="5208106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94B9AED-16EF-4070-9CF2-2EAAB6B28A85}"/>
              </a:ext>
            </a:extLst>
          </p:cNvPr>
          <p:cNvSpPr/>
          <p:nvPr/>
        </p:nvSpPr>
        <p:spPr>
          <a:xfrm>
            <a:off x="8885582" y="4174435"/>
            <a:ext cx="655983" cy="35780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98E8055-EE41-40DA-92F6-DC3146970C6A}"/>
              </a:ext>
            </a:extLst>
          </p:cNvPr>
          <p:cNvSpPr/>
          <p:nvPr/>
        </p:nvSpPr>
        <p:spPr>
          <a:xfrm>
            <a:off x="9084364" y="4721087"/>
            <a:ext cx="477079" cy="3578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5F49580-FC1F-44D9-B424-E0B63C45155E}"/>
              </a:ext>
            </a:extLst>
          </p:cNvPr>
          <p:cNvSpPr/>
          <p:nvPr/>
        </p:nvSpPr>
        <p:spPr>
          <a:xfrm>
            <a:off x="8925339" y="5218045"/>
            <a:ext cx="596348" cy="347868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91F1710F-A7A5-4509-8569-C9F09416F291}"/>
              </a:ext>
            </a:extLst>
          </p:cNvPr>
          <p:cNvSpPr/>
          <p:nvPr/>
        </p:nvSpPr>
        <p:spPr>
          <a:xfrm rot="16200000">
            <a:off x="6833152" y="-1664805"/>
            <a:ext cx="452231" cy="5898873"/>
          </a:xfrm>
          <a:prstGeom prst="leftBrace">
            <a:avLst>
              <a:gd name="adj1" fmla="val 5378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9A11A1-C61A-47EF-BDDB-32CD43CB7026}"/>
              </a:ext>
            </a:extLst>
          </p:cNvPr>
          <p:cNvSpPr txBox="1"/>
          <p:nvPr/>
        </p:nvSpPr>
        <p:spPr>
          <a:xfrm>
            <a:off x="6569764" y="1510748"/>
            <a:ext cx="1679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10 cm</a:t>
            </a:r>
          </a:p>
        </p:txBody>
      </p:sp>
    </p:spTree>
    <p:extLst>
      <p:ext uri="{BB962C8B-B14F-4D97-AF65-F5344CB8AC3E}">
        <p14:creationId xmlns:p14="http://schemas.microsoft.com/office/powerpoint/2010/main" val="552813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88235" y="337930"/>
            <a:ext cx="11598965" cy="6172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053FE7B-443D-4093-AE74-F96B3CB9EA6C}"/>
              </a:ext>
            </a:extLst>
          </p:cNvPr>
          <p:cNvSpPr/>
          <p:nvPr/>
        </p:nvSpPr>
        <p:spPr>
          <a:xfrm>
            <a:off x="675861" y="516835"/>
            <a:ext cx="655983" cy="57646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A09946-6D1A-4DEC-BF49-EE106062A63A}"/>
              </a:ext>
            </a:extLst>
          </p:cNvPr>
          <p:cNvSpPr txBox="1"/>
          <p:nvPr/>
        </p:nvSpPr>
        <p:spPr>
          <a:xfrm>
            <a:off x="1480929" y="467139"/>
            <a:ext cx="98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Một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rộng</a:t>
            </a:r>
            <a:r>
              <a:rPr lang="en-US" sz="3600" dirty="0"/>
              <a:t> 5 cm, </a:t>
            </a:r>
            <a:r>
              <a:rPr lang="en-US" sz="3600" dirty="0" err="1"/>
              <a:t>chiều</a:t>
            </a:r>
            <a:r>
              <a:rPr lang="en-US" sz="3600" dirty="0"/>
              <a:t> </a:t>
            </a:r>
            <a:r>
              <a:rPr lang="en-US" sz="3600" dirty="0" err="1"/>
              <a:t>dài</a:t>
            </a:r>
            <a:r>
              <a:rPr lang="en-US" sz="3600" dirty="0"/>
              <a:t> 15 cm. </a:t>
            </a:r>
            <a:r>
              <a:rPr lang="en-US" sz="3600" dirty="0" err="1"/>
              <a:t>Tính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tấm</a:t>
            </a:r>
            <a:r>
              <a:rPr lang="en-US" sz="3600" dirty="0"/>
              <a:t> </a:t>
            </a:r>
            <a:r>
              <a:rPr lang="en-US" sz="3600" dirty="0" err="1"/>
              <a:t>gỗ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2983BD-D1CE-4843-8723-781588EF6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899" y="2286001"/>
            <a:ext cx="4128978" cy="2081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FCB19-2E5A-491A-965D-93EF6D6CEB98}"/>
              </a:ext>
            </a:extLst>
          </p:cNvPr>
          <p:cNvSpPr txBox="1"/>
          <p:nvPr/>
        </p:nvSpPr>
        <p:spPr>
          <a:xfrm>
            <a:off x="1133061" y="2345635"/>
            <a:ext cx="6112565" cy="2997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Diện  tích tấm gỗ là: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15 x 5 = 75 (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Đáp số: 75 </a:t>
            </a:r>
            <a:r>
              <a:rPr lang="en-US" sz="4000" b="1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4000" b="1" baseline="30000" dirty="0">
                <a:solidFill>
                  <a:srgbClr val="FF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132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298173" y="208722"/>
            <a:ext cx="11668539" cy="647037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641412" y="785233"/>
            <a:ext cx="838200" cy="85725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052" y="750087"/>
            <a:ext cx="100186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Bu-ra-ti-no bẻ miếng sô-cô-la thành bốn miếng nhỏ rồi chia cho 4 bạn như hình vẽ. Hỏi mỗi bạn nhận được miếng sô-cô-la bao nhiêu xăng-ti-mét vuông?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A4670-3EB4-431E-A970-96129B7A1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199" y="2511919"/>
            <a:ext cx="4526859" cy="3530657"/>
          </a:xfrm>
          <a:prstGeom prst="rect">
            <a:avLst/>
          </a:prstGeom>
        </p:spPr>
      </p:pic>
      <p:sp>
        <p:nvSpPr>
          <p:cNvPr id="11" name="Pentagon 1">
            <a:extLst>
              <a:ext uri="{FF2B5EF4-FFF2-40B4-BE49-F238E27FC236}">
                <a16:creationId xmlns:a16="http://schemas.microsoft.com/office/drawing/2014/main" id="{F6EA2E00-54BB-49DA-82C4-C970D77D9DEA}"/>
              </a:ext>
            </a:extLst>
          </p:cNvPr>
          <p:cNvSpPr/>
          <p:nvPr/>
        </p:nvSpPr>
        <p:spPr>
          <a:xfrm>
            <a:off x="576468" y="3005421"/>
            <a:ext cx="6629401" cy="1407553"/>
          </a:xfrm>
          <a:prstGeom prst="homePlat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 tìm mỗi bạn nhận được miếng sô-cô-la bao nhiêu xăng-ti-mét vuông em làm thế nào?</a:t>
            </a:r>
            <a:endParaRPr lang="en-US" sz="3200" b="1" baseline="3000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902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739" y="1671048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36714" y="861700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Miếng sô-cô-la của Rô-bốt có chiều dài là 6 cm; chiều rộng là 1 cm.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Rô-bốt nhận được miếng sô-cô-la có diện tích là 6 x 1 = 6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của bạn chim có chiều dài là 4 cm; chiều rộng là 3 cm.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chim nhận được miếng sô-cô-la có diện tích là 4 x 3 = 12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71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2412987-5B32-4AC3-B68E-FE65044BC4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D97102-FFA5-46E9-AE79-4A8316551DD2}"/>
              </a:ext>
            </a:extLst>
          </p:cNvPr>
          <p:cNvSpPr/>
          <p:nvPr/>
        </p:nvSpPr>
        <p:spPr>
          <a:xfrm>
            <a:off x="438149" y="495299"/>
            <a:ext cx="11488808" cy="59154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5102A78-03A0-42D6-AEDD-4AED7CB6D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064" y="1660416"/>
            <a:ext cx="4228685" cy="32981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4A5444-C964-4449-B6B8-4ECAC95A9054}"/>
              </a:ext>
            </a:extLst>
          </p:cNvPr>
          <p:cNvSpPr txBox="1"/>
          <p:nvPr/>
        </p:nvSpPr>
        <p:spPr>
          <a:xfrm>
            <a:off x="557978" y="893598"/>
            <a:ext cx="7146235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trắng có chiều dài là 4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Bu-ra-ti-nô nhận được miếng sô-cô-la có diện tích 4 x 2 = 8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Miếng sô-cô-la màu tím có chiều dài là 5 cm; chiều rộng là 2 cm.</a:t>
            </a:r>
          </a:p>
          <a:p>
            <a:pPr lvl="0" algn="just"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=&gt; Bạn gà nhận được miếng sô-cô-la có diện tích 5 x 2 = 10 </a:t>
            </a:r>
            <a:r>
              <a:rPr lang="en-US" sz="2800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29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B6C14E-067F-473B-BC41-6AE8C7C3C3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F4B4BD3-D0D9-44AF-8F9E-62E5E3B240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3144" y="3429000"/>
            <a:ext cx="5548856" cy="3429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DC91D04-654F-49EF-BD8F-0C4A3F93DA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0914" y="4491318"/>
            <a:ext cx="6390171" cy="23666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68A51D7-6CA1-4E5C-BF8E-FEC38193F8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91318"/>
            <a:ext cx="5275192" cy="23666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64EEEB-1014-4599-B19A-7EE68E9D25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5103"/>
            <a:ext cx="9708776" cy="514310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7C943A5-428F-4BD1-BD9E-0226AD81A574}"/>
              </a:ext>
            </a:extLst>
          </p:cNvPr>
          <p:cNvSpPr txBox="1"/>
          <p:nvPr/>
        </p:nvSpPr>
        <p:spPr>
          <a:xfrm rot="21246745">
            <a:off x="1819897" y="2104747"/>
            <a:ext cx="60689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SVN-Gretoon" panose="02040603050506020204" pitchFamily="18" charset="0"/>
                <a:ea typeface="inpin heiti" charset="-122"/>
                <a:cs typeface="+mn-cs"/>
              </a:rPr>
              <a:t>Vận dụng</a:t>
            </a:r>
            <a:endParaRPr kumimoji="0" lang="zh-CN" altLang="en-US" sz="60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C00000"/>
              </a:solidFill>
              <a:effectLst/>
              <a:uLnTx/>
              <a:uFillTx/>
              <a:latin typeface="SVN-Gretoon" panose="02040603050506020204" pitchFamily="18" charset="0"/>
              <a:ea typeface="inpin heiti" charset="-122"/>
              <a:cs typeface="+mn-cs"/>
            </a:endParaRPr>
          </a:p>
        </p:txBody>
      </p:sp>
      <p:pic>
        <p:nvPicPr>
          <p:cNvPr id="11" name="Picture 4" descr="Cute bear cartoon walking Royalty Free Vector Image">
            <a:extLst>
              <a:ext uri="{FF2B5EF4-FFF2-40B4-BE49-F238E27FC236}">
                <a16:creationId xmlns:a16="http://schemas.microsoft.com/office/drawing/2014/main" id="{C8899C68-28C6-4584-8E84-052EAC2C0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63877" y="2597912"/>
            <a:ext cx="2454415" cy="378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96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inh-nen-chu-de-tinh-yeu-cho-mau-slide-powerpoint-anh-4 | Song Quy ...">
            <a:extLst>
              <a:ext uri="{FF2B5EF4-FFF2-40B4-BE49-F238E27FC236}">
                <a16:creationId xmlns:a16="http://schemas.microsoft.com/office/drawing/2014/main" id="{F19D43EA-BCE9-43E8-BA61-84E15CDA0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1140FF-A3EC-4306-9146-1ED4D4486B98}"/>
              </a:ext>
            </a:extLst>
          </p:cNvPr>
          <p:cNvSpPr/>
          <p:nvPr/>
        </p:nvSpPr>
        <p:spPr>
          <a:xfrm>
            <a:off x="1476375" y="302457"/>
            <a:ext cx="2116947" cy="563231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ction Button: Blank 1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A1C15A3-B507-4E8F-BA64-D23A10D38F30}"/>
              </a:ext>
            </a:extLst>
          </p:cNvPr>
          <p:cNvSpPr/>
          <p:nvPr/>
        </p:nvSpPr>
        <p:spPr>
          <a:xfrm>
            <a:off x="4620609" y="1691945"/>
            <a:ext cx="3638691" cy="3361785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4000" dirty="0">
                <a:solidFill>
                  <a:srgbClr val="44546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lấy chiều dài nhân với chiều rộng (cùng đơn vị đo)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Oval 6">
            <a:hlinkClick r:id="rId4" action="ppaction://hlinksldjump"/>
            <a:extLst>
              <a:ext uri="{FF2B5EF4-FFF2-40B4-BE49-F238E27FC236}">
                <a16:creationId xmlns:a16="http://schemas.microsoft.com/office/drawing/2014/main" id="{332B3193-8029-4D66-A772-7EE2CAAA3D34}"/>
              </a:ext>
            </a:extLst>
          </p:cNvPr>
          <p:cNvSpPr/>
          <p:nvPr/>
        </p:nvSpPr>
        <p:spPr>
          <a:xfrm>
            <a:off x="11396317" y="6191004"/>
            <a:ext cx="539647" cy="5546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ải hình ảnh pp trang 45b04e9e2c61b3 tại kho hình nền, ảnh đẹp ...">
            <a:extLst>
              <a:ext uri="{FF2B5EF4-FFF2-40B4-BE49-F238E27FC236}">
                <a16:creationId xmlns:a16="http://schemas.microsoft.com/office/drawing/2014/main" id="{2BB10E22-BB15-493A-873B-30E50D31C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110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1" name="Text Box 43">
            <a:extLst>
              <a:ext uri="{FF2B5EF4-FFF2-40B4-BE49-F238E27FC236}">
                <a16:creationId xmlns:a16="http://schemas.microsoft.com/office/drawing/2014/main" id="{E9CE1427-505F-4D55-B52F-ED7C25960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4739" y="5373688"/>
            <a:ext cx="1847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76400" y="460379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 hãy tìm các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đồ vật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nhà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/>
          <a:srcRect t="1" b="34470"/>
          <a:stretch/>
        </p:blipFill>
        <p:spPr>
          <a:xfrm>
            <a:off x="2038351" y="1367658"/>
            <a:ext cx="8277224" cy="4768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1" y="3407398"/>
            <a:ext cx="4812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4307" y="3366201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58979" y="3549081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1" y="5937238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738211" y="5935975"/>
            <a:ext cx="434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78215" y="5791556"/>
            <a:ext cx="4203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06201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65094" y="1663645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2296852" y="1175058"/>
            <a:ext cx="7647071" cy="3993838"/>
          </a:xfrm>
          <a:custGeom>
            <a:avLst/>
            <a:gdLst>
              <a:gd name="connsiteX0" fmla="*/ 0 w 7647071"/>
              <a:gd name="connsiteY0" fmla="*/ 398266 h 3993838"/>
              <a:gd name="connsiteX1" fmla="*/ 398266 w 7647071"/>
              <a:gd name="connsiteY1" fmla="*/ 0 h 3993838"/>
              <a:gd name="connsiteX2" fmla="*/ 7248805 w 7647071"/>
              <a:gd name="connsiteY2" fmla="*/ 0 h 3993838"/>
              <a:gd name="connsiteX3" fmla="*/ 7647071 w 7647071"/>
              <a:gd name="connsiteY3" fmla="*/ 398266 h 3993838"/>
              <a:gd name="connsiteX4" fmla="*/ 7647071 w 7647071"/>
              <a:gd name="connsiteY4" fmla="*/ 3595572 h 3993838"/>
              <a:gd name="connsiteX5" fmla="*/ 7248805 w 7647071"/>
              <a:gd name="connsiteY5" fmla="*/ 3993838 h 3993838"/>
              <a:gd name="connsiteX6" fmla="*/ 398266 w 7647071"/>
              <a:gd name="connsiteY6" fmla="*/ 3993838 h 3993838"/>
              <a:gd name="connsiteX7" fmla="*/ 0 w 7647071"/>
              <a:gd name="connsiteY7" fmla="*/ 3595572 h 3993838"/>
              <a:gd name="connsiteX8" fmla="*/ 0 w 7647071"/>
              <a:gd name="connsiteY8" fmla="*/ 398266 h 3993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47071" h="3993838" fill="none" extrusionOk="0">
                <a:moveTo>
                  <a:pt x="0" y="398266"/>
                </a:moveTo>
                <a:cubicBezTo>
                  <a:pt x="564" y="193570"/>
                  <a:pt x="188642" y="17341"/>
                  <a:pt x="398266" y="0"/>
                </a:cubicBezTo>
                <a:cubicBezTo>
                  <a:pt x="2062509" y="72427"/>
                  <a:pt x="6198788" y="61419"/>
                  <a:pt x="7248805" y="0"/>
                </a:cubicBezTo>
                <a:cubicBezTo>
                  <a:pt x="7466648" y="-14545"/>
                  <a:pt x="7610350" y="167203"/>
                  <a:pt x="7647071" y="398266"/>
                </a:cubicBezTo>
                <a:cubicBezTo>
                  <a:pt x="7747947" y="755982"/>
                  <a:pt x="7539758" y="3155574"/>
                  <a:pt x="7647071" y="3595572"/>
                </a:cubicBezTo>
                <a:cubicBezTo>
                  <a:pt x="7650769" y="3796758"/>
                  <a:pt x="7439766" y="3961334"/>
                  <a:pt x="7248805" y="3993838"/>
                </a:cubicBezTo>
                <a:cubicBezTo>
                  <a:pt x="6302002" y="4023665"/>
                  <a:pt x="2811713" y="3914532"/>
                  <a:pt x="398266" y="3993838"/>
                </a:cubicBezTo>
                <a:cubicBezTo>
                  <a:pt x="213630" y="3989845"/>
                  <a:pt x="-4315" y="3816381"/>
                  <a:pt x="0" y="3595572"/>
                </a:cubicBezTo>
                <a:cubicBezTo>
                  <a:pt x="50037" y="3091101"/>
                  <a:pt x="770" y="916856"/>
                  <a:pt x="0" y="398266"/>
                </a:cubicBezTo>
                <a:close/>
              </a:path>
              <a:path w="7647071" h="3993838" stroke="0" extrusionOk="0">
                <a:moveTo>
                  <a:pt x="0" y="398266"/>
                </a:moveTo>
                <a:cubicBezTo>
                  <a:pt x="41740" y="189687"/>
                  <a:pt x="192402" y="29361"/>
                  <a:pt x="398266" y="0"/>
                </a:cubicBezTo>
                <a:cubicBezTo>
                  <a:pt x="1192219" y="123000"/>
                  <a:pt x="6252282" y="-96860"/>
                  <a:pt x="7248805" y="0"/>
                </a:cubicBezTo>
                <a:cubicBezTo>
                  <a:pt x="7458225" y="-8030"/>
                  <a:pt x="7656456" y="159389"/>
                  <a:pt x="7647071" y="398266"/>
                </a:cubicBezTo>
                <a:cubicBezTo>
                  <a:pt x="7650244" y="1894068"/>
                  <a:pt x="7741338" y="2922794"/>
                  <a:pt x="7647071" y="3595572"/>
                </a:cubicBezTo>
                <a:cubicBezTo>
                  <a:pt x="7626476" y="3822989"/>
                  <a:pt x="7444220" y="3989822"/>
                  <a:pt x="7248805" y="3993838"/>
                </a:cubicBezTo>
                <a:cubicBezTo>
                  <a:pt x="4252541" y="3833131"/>
                  <a:pt x="3012432" y="4033505"/>
                  <a:pt x="398266" y="3993838"/>
                </a:cubicBezTo>
                <a:cubicBezTo>
                  <a:pt x="162467" y="3990638"/>
                  <a:pt x="-17465" y="3807616"/>
                  <a:pt x="0" y="3595572"/>
                </a:cubicBezTo>
                <a:cubicBezTo>
                  <a:pt x="32216" y="2920138"/>
                  <a:pt x="57206" y="763025"/>
                  <a:pt x="0" y="398266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F36341-93CB-4D76-B285-2F4A5EBCA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4667" y="1355793"/>
            <a:ext cx="813886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63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ào http://fb.com/nkpowerskills tải game miễn phí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3" name="ĐC SHARE MIỄN PHÍ BỞI NK POWERSKILLS"/>
          <p:cNvGrpSpPr/>
          <p:nvPr/>
        </p:nvGrpSpPr>
        <p:grpSpPr>
          <a:xfrm>
            <a:off x="13392" y="2822136"/>
            <a:ext cx="12257011" cy="6908102"/>
            <a:chOff x="182857" y="3112198"/>
            <a:chExt cx="12257011" cy="6908102"/>
          </a:xfrm>
        </p:grpSpPr>
        <p:grpSp>
          <p:nvGrpSpPr>
            <p:cNvPr id="34" name="Group 33"/>
            <p:cNvGrpSpPr/>
            <p:nvPr/>
          </p:nvGrpSpPr>
          <p:grpSpPr>
            <a:xfrm>
              <a:off x="6672187" y="3112198"/>
              <a:ext cx="3000733" cy="3000733"/>
              <a:chOff x="-3756025" y="-1901825"/>
              <a:chExt cx="4743450" cy="4743450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-2260600" y="-101600"/>
                <a:ext cx="1651000" cy="13589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-762000" y="-1536700"/>
                <a:ext cx="520700" cy="4826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-2473325" y="-1497013"/>
                <a:ext cx="482600" cy="442913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-716739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-716739" y="1699260"/>
                <a:ext cx="602439" cy="51054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-2433246" y="2115820"/>
                <a:ext cx="368300" cy="43180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1" name="Picture 16" descr="Bubble Tea Drink GIF - BubbleTea Drink Cute GIFs"/>
              <p:cNvPicPr>
                <a:picLocks noChangeAspect="1" noChangeArrowheads="1" noCrop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756025" y="-1901825"/>
                <a:ext cx="4743450" cy="4743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65" name="CẤM BUÔN BÁN, CẤM REUP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Vào http://fb.com/nkpowerskills tải game miễn phí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ĐC SHARE MIỄN PHÍ BỞI NK POWERSKILLS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CẤM BUÔN BÁN, CẤM REUP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Vào http://fb.com/nkpowerskills tải game miễn phí" descr="Beef Steak Clipart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ĐC SHARE MIỄN PHÍ BỞI NK POWERSKILLS"/>
          <p:cNvPicPr>
            <a:picLocks noChangeAspect="1"/>
          </p:cNvPicPr>
          <p:nvPr/>
        </p:nvPicPr>
        <p:blipFill rotWithShape="1">
          <a:blip r:embed="rId13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CẤM BUÔN BÁN, CẤM REUP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Vào http://fb.com/nkpowerskills tải game miễn phí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8" name="ĐC SHARE MIỄN PHÍ BỞI NK POWERSKILLS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50 cm²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9" name="CẤM BUÔN BÁN, CẤM REUP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40 cm²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0" name="Vào http://fb.com/nkpowerskills tải game miễn phí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40 m²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11" name="ĐC SHARE MIỄN PHÍ BỞI NK POWERSKILLS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50 m²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112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ĐC SHARE MIỄN PHÍ BỞI NK POWERSKILLS"/>
          <p:cNvSpPr txBox="1"/>
          <p:nvPr/>
        </p:nvSpPr>
        <p:spPr>
          <a:xfrm>
            <a:off x="763032" y="898769"/>
            <a:ext cx="9352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FFFF00"/>
                </a:solidFill>
              </a:rPr>
              <a:t>35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+ 15 </a:t>
            </a:r>
            <a:r>
              <a:rPr lang="en-US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000" b="1" dirty="0">
                <a:solidFill>
                  <a:srgbClr val="FFFF00"/>
                </a:solidFill>
              </a:rPr>
              <a:t> 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864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1.45833E-6 4.07407E-6 C 0.00312 -0.00325 0.00611 -0.00672 0.00937 -0.00926 C 0.0164 -0.01528 0.01406 -0.01135 0.02083 -0.01482 C 0.02369 -0.01644 0.02929 -0.02176 0.03229 -0.02223 L 0.0427 -0.02408 C 0.05273 -0.03125 0.04375 -0.02616 0.06041 -0.02963 C 0.06458 -0.03079 0.06875 -0.03195 0.07291 -0.03334 C 0.0763 -0.03473 0.07968 -0.03704 0.08333 -0.03704 L 0.19895 -0.03889 L 0.26145 -0.03704 C 0.2625 -0.03704 0.26341 -0.03588 0.26458 -0.03519 C 0.26601 -0.0345 0.27018 -0.03311 0.27187 -0.03149 C 0.27291 -0.03056 0.27382 -0.02871 0.275 -0.02778 C 0.27695 -0.02639 0.27916 -0.02547 0.28125 -0.02408 L 0.28437 -0.02223 " pathEditMode="relative" ptsTypes="AAAAAAAAAAAAAAAA">
                                      <p:cBhvr>
                                        <p:cTn id="7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  <p:bldLst>
      <p:bldP spid="107" grpId="0" animBg="1"/>
      <p:bldP spid="107" grpId="1" animBg="1"/>
      <p:bldP spid="108" grpId="0" animBg="1"/>
      <p:bldP spid="108" grpId="1" animBg="1"/>
      <p:bldP spid="109" grpId="0" animBg="1"/>
      <p:bldP spid="109" grpId="1" animBg="1"/>
      <p:bldP spid="110" grpId="0" animBg="1"/>
      <p:bldP spid="110" grpId="1" animBg="1"/>
      <p:bldP spid="111" grpId="0" animBg="1"/>
      <p:bldP spid="111" grpId="1" animBg="1"/>
      <p:bldP spid="117" grpId="0"/>
      <p:bldP spid="1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257011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00733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674427" y="58098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D.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73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8" name="Rectangle 97"/>
          <p:cNvSpPr/>
          <p:nvPr/>
        </p:nvSpPr>
        <p:spPr>
          <a:xfrm>
            <a:off x="6655377" y="454956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prstClr val="white"/>
                </a:solidFill>
              </a:rPr>
              <a:t>A. 63 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m²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0678" y="431461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1021" y="55009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2933700" y="1536944"/>
            <a:ext cx="6419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FFFF00"/>
                </a:solidFill>
              </a:rPr>
              <a:t>46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+ 27 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cm²</a:t>
            </a:r>
            <a:r>
              <a:rPr lang="en-US" sz="4800" b="1" dirty="0">
                <a:solidFill>
                  <a:srgbClr val="FFFF00"/>
                </a:solidFill>
              </a:rPr>
              <a:t>  = ? 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257011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95833E-6 -1.85185E-6 L -8.95833E-6 -1.85185E-6 C 0.01966 -0.01065 0.00494 -0.00347 0.01783 -0.00856 C 0.0194 -0.00926 0.02096 -0.01019 0.02252 -0.01065 C 0.02565 -0.01157 0.0289 -0.01181 0.03203 -0.01273 C 0.04231 -0.01551 0.03385 -0.01481 0.04635 -0.0169 C 0.05156 -0.01782 0.05664 -0.01829 0.06184 -0.01921 C 0.06341 -0.01991 0.06497 -0.02037 0.06653 -0.0213 C 0.06783 -0.02176 0.06887 -0.02292 0.07018 -0.02338 C 0.07486 -0.02454 0.07968 -0.02454 0.0845 -0.02546 C 0.12773 -0.03449 0.09374 -0.03009 0.13203 -0.0338 C 0.1819 -0.0456 0.15624 -0.0412 0.25351 -0.03588 C 0.27552 -0.03472 0.26197 -0.03218 0.27486 -0.02963 C 0.28007 -0.0287 0.28515 -0.02824 0.29036 -0.02755 C 0.30156 -0.01968 0.29309 -0.02431 0.31171 -0.0213 C 0.31497 -0.0206 0.31809 -0.01968 0.32135 -0.01921 C 0.32525 -0.01829 0.32929 -0.01759 0.3332 -0.0169 C 0.33437 -0.0162 0.33554 -0.01528 0.33671 -0.01481 C 0.34387 -0.01204 0.35091 -0.01181 0.3582 -0.01065 C 0.36835 -0.00625 0.36132 -0.00856 0.37968 -0.00856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87952" y="463822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48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B.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44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D.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42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400929" y="46101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>
                <a:solidFill>
                  <a:schemeClr val="bg1"/>
                </a:solidFill>
              </a:rPr>
              <a:t>C. </a:t>
            </a:r>
            <a:r>
              <a:rPr lang="en-US" sz="4000" b="1" dirty="0">
                <a:solidFill>
                  <a:schemeClr val="bg1"/>
                </a:solidFill>
                <a:cs typeface="Calibri" panose="020F0502020204030204" pitchFamily="34" charset="0"/>
              </a:rPr>
              <a:t>46 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0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0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66835" y="424285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14546" y="432935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1448832" y="1479794"/>
            <a:ext cx="8733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1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 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x 4</a:t>
            </a:r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 =</a:t>
            </a:r>
            <a:endParaRPr lang="vi-VN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7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977353" y="32111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533529" y="-35784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B. 9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C.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8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Montserrat Alternates Black" panose="00000A00000000000000" pitchFamily="50" charset="0"/>
              </a:rPr>
              <a:t>D. 6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ontserrat Alternates Black" panose="00000A00000000000000" pitchFamily="50" charset="0"/>
              </a:rPr>
              <a:t>A. </a:t>
            </a:r>
            <a:r>
              <a:rPr lang="en-US" sz="4800" b="1" dirty="0">
                <a:solidFill>
                  <a:schemeClr val="bg1"/>
                </a:solidFill>
                <a:cs typeface="Calibri" panose="020F0502020204030204" pitchFamily="34" charset="0"/>
              </a:rPr>
              <a:t>7 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chemeClr val="bg1"/>
                </a:solidFill>
                <a:cs typeface="Calibri" panose="020F0502020204030204" pitchFamily="34" charset="0"/>
              </a:rPr>
              <a:t>2</a:t>
            </a:r>
            <a:r>
              <a:rPr lang="pl-PL" sz="4800" b="1" dirty="0">
                <a:solidFill>
                  <a:schemeClr val="bg1"/>
                </a:solidFill>
                <a:cs typeface="Calibri" panose="020F0502020204030204" pitchFamily="34" charset="0"/>
              </a:rPr>
              <a:t> 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392057" y="1174994"/>
            <a:ext cx="3980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  <a:cs typeface="Calibri" panose="020F0502020204030204" pitchFamily="34" charset="0"/>
              </a:rPr>
              <a:t>63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cm</a:t>
            </a:r>
            <a:r>
              <a:rPr lang="pl-PL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2</a:t>
            </a:r>
            <a:r>
              <a:rPr lang="en-US" sz="4800" b="1" baseline="30000" dirty="0">
                <a:solidFill>
                  <a:srgbClr val="FFFF00"/>
                </a:solidFill>
                <a:cs typeface="Calibri" panose="020F0502020204030204" pitchFamily="34" charset="0"/>
              </a:rPr>
              <a:t> </a:t>
            </a:r>
            <a:r>
              <a:rPr lang="pl-PL" sz="4800" b="1" dirty="0">
                <a:solidFill>
                  <a:srgbClr val="FFFF00"/>
                </a:solidFill>
                <a:cs typeface="Calibri" panose="020F0502020204030204" pitchFamily="34" charset="0"/>
              </a:rPr>
              <a:t> </a:t>
            </a:r>
            <a:r>
              <a:rPr lang="en-US" sz="4800" b="1" dirty="0">
                <a:solidFill>
                  <a:srgbClr val="FFFF00"/>
                </a:solidFill>
                <a:latin typeface="Calibri" panose="020F0502020204030204"/>
              </a:rPr>
              <a:t>: 7 = ?</a:t>
            </a:r>
            <a:endParaRPr lang="en-US" sz="4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7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F050EF7-454B-4CF6-89A2-BA8232D633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22" t="9374" r="22958" b="190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4CE6EB-3CD8-4AB4-B9A3-A46F8BCF8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8292" y="3275365"/>
            <a:ext cx="1209748" cy="129615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id="{C03287AC-3F85-4985-A72A-1D8C76B656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269">
            <a:off x="10515832" y="1113576"/>
            <a:ext cx="1464336" cy="1355967"/>
          </a:xfrm>
          <a:prstGeom prst="rect">
            <a:avLst/>
          </a:prstGeom>
        </p:spPr>
      </p:pic>
      <p:pic>
        <p:nvPicPr>
          <p:cNvPr id="18" name="Picture 4" descr="Cute bear cartoon walking Royalty Free Vector Image">
            <a:extLst>
              <a:ext uri="{FF2B5EF4-FFF2-40B4-BE49-F238E27FC236}">
                <a16:creationId xmlns:a16="http://schemas.microsoft.com/office/drawing/2014/main" id="{A61461B9-7985-486B-8598-1E9793395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0741" l="4143" r="93429">
                        <a14:foregroundMark x1="4143" y1="56296" x2="5571" y2="56481"/>
                        <a14:foregroundMark x1="93857" y1="52130" x2="93857" y2="52130"/>
                        <a14:foregroundMark x1="51429" y1="6852" x2="49000" y2="7870"/>
                        <a14:foregroundMark x1="23714" y1="6574" x2="23714" y2="6574"/>
                        <a14:foregroundMark x1="72857" y1="6481" x2="71000" y2="5926"/>
                        <a14:foregroundMark x1="62857" y1="3796" x2="62857" y2="3796"/>
                        <a14:foregroundMark x1="53000" y1="27315" x2="52000" y2="27870"/>
                        <a14:foregroundMark x1="74286" y1="25278" x2="71286" y2="35185"/>
                        <a14:foregroundMark x1="53857" y1="23796" x2="39857" y2="27870"/>
                        <a14:foregroundMark x1="60857" y1="20556" x2="39286" y2="22593"/>
                        <a14:foregroundMark x1="39286" y1="22593" x2="39143" y2="22778"/>
                        <a14:foregroundMark x1="53286" y1="25278" x2="49286" y2="31481"/>
                        <a14:foregroundMark x1="74000" y1="25000" x2="68857" y2="27407"/>
                        <a14:foregroundMark x1="72571" y1="21204" x2="63429" y2="26852"/>
                        <a14:foregroundMark x1="63429" y1="26852" x2="63286" y2="28241"/>
                        <a14:foregroundMark x1="76286" y1="25926" x2="75571" y2="31296"/>
                        <a14:foregroundMark x1="77286" y1="25000" x2="76429" y2="25278"/>
                        <a14:foregroundMark x1="44143" y1="27222" x2="46286" y2="32500"/>
                        <a14:foregroundMark x1="36857" y1="90741" x2="36857" y2="9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774" y="2376757"/>
            <a:ext cx="1941374" cy="29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FDB6E5C-18E1-43A3-9274-B173BC78E9FB}"/>
              </a:ext>
            </a:extLst>
          </p:cNvPr>
          <p:cNvSpPr/>
          <p:nvPr/>
        </p:nvSpPr>
        <p:spPr>
          <a:xfrm>
            <a:off x="1219200" y="1175057"/>
            <a:ext cx="9677400" cy="4197043"/>
          </a:xfrm>
          <a:custGeom>
            <a:avLst/>
            <a:gdLst>
              <a:gd name="connsiteX0" fmla="*/ 0 w 9677400"/>
              <a:gd name="connsiteY0" fmla="*/ 418529 h 4197043"/>
              <a:gd name="connsiteX1" fmla="*/ 418529 w 9677400"/>
              <a:gd name="connsiteY1" fmla="*/ 0 h 4197043"/>
              <a:gd name="connsiteX2" fmla="*/ 9258871 w 9677400"/>
              <a:gd name="connsiteY2" fmla="*/ 0 h 4197043"/>
              <a:gd name="connsiteX3" fmla="*/ 9677400 w 9677400"/>
              <a:gd name="connsiteY3" fmla="*/ 418529 h 4197043"/>
              <a:gd name="connsiteX4" fmla="*/ 9677400 w 9677400"/>
              <a:gd name="connsiteY4" fmla="*/ 3778514 h 4197043"/>
              <a:gd name="connsiteX5" fmla="*/ 9258871 w 9677400"/>
              <a:gd name="connsiteY5" fmla="*/ 4197043 h 4197043"/>
              <a:gd name="connsiteX6" fmla="*/ 418529 w 9677400"/>
              <a:gd name="connsiteY6" fmla="*/ 4197043 h 4197043"/>
              <a:gd name="connsiteX7" fmla="*/ 0 w 9677400"/>
              <a:gd name="connsiteY7" fmla="*/ 3778514 h 4197043"/>
              <a:gd name="connsiteX8" fmla="*/ 0 w 9677400"/>
              <a:gd name="connsiteY8" fmla="*/ 418529 h 4197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77400" h="4197043" fill="none" extrusionOk="0">
                <a:moveTo>
                  <a:pt x="0" y="418529"/>
                </a:moveTo>
                <a:cubicBezTo>
                  <a:pt x="1088" y="216820"/>
                  <a:pt x="199438" y="20233"/>
                  <a:pt x="418529" y="0"/>
                </a:cubicBezTo>
                <a:cubicBezTo>
                  <a:pt x="3474711" y="72427"/>
                  <a:pt x="5721039" y="61419"/>
                  <a:pt x="9258871" y="0"/>
                </a:cubicBezTo>
                <a:cubicBezTo>
                  <a:pt x="9488286" y="-11924"/>
                  <a:pt x="9655857" y="180866"/>
                  <a:pt x="9677400" y="418529"/>
                </a:cubicBezTo>
                <a:cubicBezTo>
                  <a:pt x="9778276" y="871960"/>
                  <a:pt x="9570087" y="2166527"/>
                  <a:pt x="9677400" y="3778514"/>
                </a:cubicBezTo>
                <a:cubicBezTo>
                  <a:pt x="9685665" y="3967714"/>
                  <a:pt x="9461867" y="4165486"/>
                  <a:pt x="9258871" y="4197043"/>
                </a:cubicBezTo>
                <a:cubicBezTo>
                  <a:pt x="5870159" y="4226870"/>
                  <a:pt x="3385257" y="4117737"/>
                  <a:pt x="418529" y="4197043"/>
                </a:cubicBezTo>
                <a:cubicBezTo>
                  <a:pt x="206656" y="4194864"/>
                  <a:pt x="-34310" y="4016445"/>
                  <a:pt x="0" y="3778514"/>
                </a:cubicBezTo>
                <a:cubicBezTo>
                  <a:pt x="50037" y="2842733"/>
                  <a:pt x="770" y="1247191"/>
                  <a:pt x="0" y="418529"/>
                </a:cubicBezTo>
                <a:close/>
              </a:path>
              <a:path w="9677400" h="4197043" stroke="0" extrusionOk="0">
                <a:moveTo>
                  <a:pt x="0" y="418529"/>
                </a:moveTo>
                <a:cubicBezTo>
                  <a:pt x="34307" y="196733"/>
                  <a:pt x="191162" y="7876"/>
                  <a:pt x="418529" y="0"/>
                </a:cubicBezTo>
                <a:cubicBezTo>
                  <a:pt x="1672900" y="123000"/>
                  <a:pt x="5315763" y="-96860"/>
                  <a:pt x="9258871" y="0"/>
                </a:cubicBezTo>
                <a:cubicBezTo>
                  <a:pt x="9478120" y="-9068"/>
                  <a:pt x="9683357" y="175372"/>
                  <a:pt x="9677400" y="418529"/>
                </a:cubicBezTo>
                <a:cubicBezTo>
                  <a:pt x="9680573" y="1935158"/>
                  <a:pt x="9771667" y="2386794"/>
                  <a:pt x="9677400" y="3778514"/>
                </a:cubicBezTo>
                <a:cubicBezTo>
                  <a:pt x="9661523" y="4015413"/>
                  <a:pt x="9466285" y="4193159"/>
                  <a:pt x="9258871" y="4197043"/>
                </a:cubicBezTo>
                <a:cubicBezTo>
                  <a:pt x="6942650" y="4036336"/>
                  <a:pt x="2708799" y="4236710"/>
                  <a:pt x="418529" y="4197043"/>
                </a:cubicBezTo>
                <a:cubicBezTo>
                  <a:pt x="163525" y="4192224"/>
                  <a:pt x="-39895" y="3991587"/>
                  <a:pt x="0" y="3778514"/>
                </a:cubicBezTo>
                <a:cubicBezTo>
                  <a:pt x="32216" y="2741400"/>
                  <a:pt x="57206" y="800748"/>
                  <a:pt x="0" y="418529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F58A0-D589-4AAF-B1DF-4B0FE2B6C074}"/>
              </a:ext>
            </a:extLst>
          </p:cNvPr>
          <p:cNvSpPr txBox="1"/>
          <p:nvPr/>
        </p:nvSpPr>
        <p:spPr>
          <a:xfrm>
            <a:off x="3912711" y="1721524"/>
            <a:ext cx="5982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 … ngày … tháng … năm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FD8A9-39E7-49C2-88C6-14C8410EA579}"/>
              </a:ext>
            </a:extLst>
          </p:cNvPr>
          <p:cNvSpPr txBox="1"/>
          <p:nvPr/>
        </p:nvSpPr>
        <p:spPr>
          <a:xfrm>
            <a:off x="5520050" y="2268046"/>
            <a:ext cx="1503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5C490-70F9-4EBF-98D9-96E47D3EB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0268" y="3037648"/>
            <a:ext cx="849246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B7FC15-4B2C-36F6-17DC-808386404355}"/>
              </a:ext>
            </a:extLst>
          </p:cNvPr>
          <p:cNvSpPr txBox="1"/>
          <p:nvPr/>
        </p:nvSpPr>
        <p:spPr>
          <a:xfrm>
            <a:off x="1222311" y="1371600"/>
            <a:ext cx="948923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- Tính được diện tích hình chữ nhật theo quy tắc đã nêu trong SGK.</a:t>
            </a:r>
          </a:p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</a:rPr>
              <a:t> - Vận dụng giải các bài toán thực tế liên quan đến diện tích hình chữ nhật và bài toán giải bằng hai bước tính.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99F66B-9193-2161-BC5A-C55BAABD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5728" y="592753"/>
            <a:ext cx="390787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7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000000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513</Words>
  <Application>Microsoft Office PowerPoint</Application>
  <PresentationFormat>Widescreen</PresentationFormat>
  <Paragraphs>76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Montserrat Alternates Black</vt:lpstr>
      <vt:lpstr>Arial</vt:lpstr>
      <vt:lpstr>Calibri</vt:lpstr>
      <vt:lpstr>Calibri Light</vt:lpstr>
      <vt:lpstr>Cambria</vt:lpstr>
      <vt:lpstr>SVN-Gretoon</vt:lpstr>
      <vt:lpstr>Tahoma</vt:lpstr>
      <vt:lpstr>1_Office Theme</vt:lpstr>
      <vt:lpstr>2_Office Theme</vt:lpstr>
      <vt:lpstr>Office Theme</vt:lpstr>
      <vt:lpstr>3_Office Theme</vt:lpstr>
      <vt:lpstr>回顾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2022-11-03T06:26:31Z</dcterms:created>
  <dcterms:modified xsi:type="dcterms:W3CDTF">2022-11-06T00:49:42Z</dcterms:modified>
</cp:coreProperties>
</file>