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1"/>
  </p:sldMasterIdLst>
  <p:sldIdLst>
    <p:sldId id="404" r:id="rId2"/>
    <p:sldId id="406" r:id="rId3"/>
    <p:sldId id="400" r:id="rId4"/>
    <p:sldId id="387" r:id="rId5"/>
    <p:sldId id="386" r:id="rId6"/>
    <p:sldId id="407" r:id="rId7"/>
    <p:sldId id="408" r:id="rId8"/>
    <p:sldId id="418" r:id="rId9"/>
    <p:sldId id="384" r:id="rId10"/>
    <p:sldId id="409" r:id="rId11"/>
    <p:sldId id="421" r:id="rId12"/>
    <p:sldId id="390" r:id="rId13"/>
    <p:sldId id="416" r:id="rId14"/>
    <p:sldId id="401" r:id="rId15"/>
    <p:sldId id="412" r:id="rId16"/>
    <p:sldId id="405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2D06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-1315" y="-86"/>
      </p:cViewPr>
      <p:guideLst>
        <p:guide orient="horz" pos="2192"/>
        <p:guide pos="288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74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947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336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52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97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490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15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1843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187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78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0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t>10/25/2022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8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56700" y="594385"/>
            <a:ext cx="6976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8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own Ribbon 5"/>
          <p:cNvSpPr/>
          <p:nvPr/>
        </p:nvSpPr>
        <p:spPr>
          <a:xfrm>
            <a:off x="1864110" y="4928230"/>
            <a:ext cx="6606862" cy="1030310"/>
          </a:xfrm>
          <a:prstGeom prst="ribbon">
            <a:avLst>
              <a:gd name="adj1" fmla="val 16667"/>
              <a:gd name="adj2" fmla="val 65195"/>
            </a:avLst>
          </a:prstGeom>
          <a:ln w="28575">
            <a:solidFill>
              <a:schemeClr val="bg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TRẦN THỊ DIỄM</a:t>
            </a:r>
            <a:endParaRPr lang="en-U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2020- 2021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21" y="4652635"/>
            <a:ext cx="1236003" cy="12360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2229888" y="1261985"/>
            <a:ext cx="65435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 CÁC THẦY CÔ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VỀ  THĂM DỰ GIỜ MÔN MĨ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 </a:t>
            </a:r>
          </a:p>
          <a:p>
            <a:pPr algn="ctr"/>
            <a:r>
              <a:rPr lang="en-US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12870" y="3529330"/>
            <a:ext cx="41333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800" b="1" dirty="0">
                <a:latin typeface="Times New Roman" panose="02020603050405020304" pitchFamily="18" charset="0"/>
              </a:rPr>
              <a:t>Giáo viên: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Trần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Thị Diễm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Năm học: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6963" y="292323"/>
            <a:ext cx="7851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2.2. Thể hiện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4931" y="10550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16432" y="4610079"/>
            <a:ext cx="84581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- Chọn màu đậm, màu nhạt từ hộp màu sáp.</a:t>
            </a:r>
            <a:endParaRPr lang="en-US" dirty="0"/>
          </a:p>
        </p:txBody>
      </p:sp>
      <p:pic>
        <p:nvPicPr>
          <p:cNvPr id="1026" name="Picture 2" descr="https://queenstationery.com.vn/vnt_upload/product/12_2020/s3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103" y="877098"/>
            <a:ext cx="5549443" cy="307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9428" y="3853272"/>
            <a:ext cx="54863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Trò chơi: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àu đậm, màu nhạt.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25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9905" y="1337236"/>
            <a:ext cx="4897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* Các bước thực hiện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9905" y="4886062"/>
            <a:ext cx="31492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 1: Vẽ nét tạo hình tự do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49533" y="4886062"/>
            <a:ext cx="533255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 2: Vẽ màu vào hình (có mảng màu đậm, nhạt).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8648" y="260018"/>
            <a:ext cx="8379795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 hiện một sản phẩm mĩ thuật có những mảng</a:t>
            </a:r>
          </a:p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 đậm, màu nhạt.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3" t="16293" r="24986" b="9618"/>
          <a:stretch/>
        </p:blipFill>
        <p:spPr bwMode="auto">
          <a:xfrm rot="16200000">
            <a:off x="719470" y="1600198"/>
            <a:ext cx="2628902" cy="363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1" t="6840" r="14375" b="6406"/>
          <a:stretch/>
        </p:blipFill>
        <p:spPr bwMode="auto">
          <a:xfrm rot="16200000">
            <a:off x="5003146" y="1466854"/>
            <a:ext cx="2532184" cy="3897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729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0" y="153939"/>
            <a:ext cx="43636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* Xem video hướng dẫn.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Vẽ  Mảng màu yêu thích _ Vẽ tranh sáng tạo với mảng màu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814.860000000001" end="23470.303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1228" y="1231157"/>
            <a:ext cx="7539940" cy="50995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6264" y="120850"/>
            <a:ext cx="44566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Một số bài tham khảo: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https://tse1.mm.bing.net/th?id=OIP._fqtFkIkOk2FOTyEhzy-igAAAA&amp;pid=Api&amp;P=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6" t="12465" r="7964" b="12437"/>
          <a:stretch/>
        </p:blipFill>
        <p:spPr bwMode="auto">
          <a:xfrm>
            <a:off x="4658892" y="705625"/>
            <a:ext cx="3632255" cy="269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51" r="18261" b="1"/>
          <a:stretch/>
        </p:blipFill>
        <p:spPr bwMode="auto">
          <a:xfrm>
            <a:off x="4742933" y="3619254"/>
            <a:ext cx="3833447" cy="2927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69" y="3526936"/>
            <a:ext cx="4044462" cy="3020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9" t="12245" r="33244" b="16437"/>
          <a:stretch/>
        </p:blipFill>
        <p:spPr bwMode="auto">
          <a:xfrm>
            <a:off x="492369" y="705625"/>
            <a:ext cx="3921369" cy="2582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745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59336" y="92075"/>
            <a:ext cx="60228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Hoạt động thực hành (17 phút)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59336" y="716301"/>
            <a:ext cx="79447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Thể hiện sản phẩm mĩ thuật có những mảng màu</a:t>
            </a:r>
          </a:p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đậm, màu nhạt.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2904" y="258718"/>
            <a:ext cx="863948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Nhận xét- đánh giá:</a:t>
            </a:r>
          </a:p>
          <a:p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HS trưng bày sản phẩm.</a:t>
            </a:r>
          </a:p>
          <a:p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HS tham gia nhận xét.</a:t>
            </a:r>
          </a:p>
          <a:p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Tranh bạn vẽ có màu đậm, màu nhạt không?</a:t>
            </a:r>
          </a:p>
          <a:p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+ Tranh bạn vẽ màu có đều không? Màu sắc có đẹp</a:t>
            </a:r>
          </a:p>
          <a:p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không?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2904" y="3294520"/>
            <a:ext cx="37834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* Củng cố : 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(2 phút)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4300" y="3881632"/>
            <a:ext cx="896970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Tiết học hôm nay các em được tìm hiểu về nội dung</a:t>
            </a:r>
          </a:p>
          <a:p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gì?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4300" y="4958850"/>
            <a:ext cx="81307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Dặn dò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(1 phút)</a:t>
            </a:r>
          </a:p>
          <a:p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Chuẩn bị đầy dủ dụng cụ : vở bài tập, bút màu,</a:t>
            </a:r>
          </a:p>
          <a:p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bút chì,…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59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55"/>
            <a:ext cx="9144000" cy="6858000"/>
          </a:xfrm>
          <a:prstGeom prst="rect">
            <a:avLst/>
          </a:prstGeom>
        </p:spPr>
      </p:pic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2267744" y="1988840"/>
            <a:ext cx="5904656" cy="1305593"/>
          </a:xfrm>
          <a:prstGeom prst="rect">
            <a:avLst/>
          </a:prstGeom>
          <a:ln>
            <a:noFill/>
          </a:ln>
        </p:spPr>
        <p:txBody>
          <a:bodyPr wrap="none" fromWordArt="1">
            <a:prstTxWarp prst="textWave1">
              <a:avLst/>
            </a:prstTxWarp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riblet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vi-VN" sz="3600" b="1" kern="10" dirty="0" smtClean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0000"/>
                </a:solidFill>
                <a:latin typeface="Times New Roman" panose="02020603050405020304"/>
                <a:cs typeface="Times New Roman" panose="02020603050405020304"/>
              </a:rPr>
              <a:t>Xin chân thành cảm ơn !</a:t>
            </a:r>
            <a:endParaRPr lang="vi-VN" sz="3600" b="1" kern="10" dirty="0"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  <a:solidFill>
                <a:srgbClr val="FF0000"/>
              </a:solidFill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5946" y="894747"/>
            <a:ext cx="37641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1.1. Kiểm tra dụng cụ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38880" y="2300788"/>
            <a:ext cx="1615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Sách MT 2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39354" y="2226126"/>
            <a:ext cx="17427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sáp  màu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5269" y="309972"/>
            <a:ext cx="6754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HOẠT ĐỘNG MỞ ĐẦU.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( 3 phút)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https://tse2.mm.bing.net/th?id=OIP.RhKtcKqKSaACNpJcIk-ZrAHaIE&amp;pid=Api&amp;P=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938" y="1233550"/>
            <a:ext cx="2154115" cy="250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83032" y="4319222"/>
            <a:ext cx="1133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Bút chì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97755" y="5947911"/>
            <a:ext cx="697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Tẩy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tse1.mm.bing.net/th?id=OIP.mR6W0I7u7e40G4RIMUMR9gHaKX&amp;pid=Api&amp;P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69" y="1802423"/>
            <a:ext cx="1525556" cy="193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tse2.mm.bing.net/th?id=OIP.G7FqmBBmOJCoRlk9CWvaMgHaE8&amp;pid=Api&amp;P=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07" y="3947433"/>
            <a:ext cx="2257425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tse2.mm.bing.net/th?id=OIP._iOlDTZyLLgXOm4Z4HKIbAHaGQ&amp;pid=Api&amp;P=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946" y="5574324"/>
            <a:ext cx="1209895" cy="106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139354" y="4609098"/>
            <a:ext cx="14809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Giấy A4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2" name="Picture 8" descr="https://tse4.mm.bing.net/th?id=OIP.K7bbDicRNSFbqsDOJjcjfwHaE5&amp;pid=Api&amp;P=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469" y="3861491"/>
            <a:ext cx="2414584" cy="2018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9460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53341" y="246039"/>
            <a:ext cx="27606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1.2. Khởi động.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9222" y="5154532"/>
            <a:ext cx="81179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Em hãy kể tên những màu sắc có trong video?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Bé Học Màu Sắc - Học Màu Sắc Cùng Voi TV - Voi TV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863.2064" end="119627.817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167" y="936768"/>
            <a:ext cx="6679437" cy="37301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9222" y="5739307"/>
            <a:ext cx="66768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ể tên ba màu cơ bản mà em đã học?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8069" y="1539517"/>
            <a:ext cx="858129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Yêu cầu cần đạt: 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HS nhận biết được màu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sắc và cảm nhận được vẻ đẹp 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trong tranh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của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họa sĩ.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 HS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nhận biết được màu đậm, màu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nhạt trong thiên nhiên và trong sản phẩm mĩ thuật.</a:t>
            </a: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tạo được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sản phẩm mĩ thuật có mảng màu đậm, màu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nhạt mà em yêu thích.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544412" y="286232"/>
            <a:ext cx="850354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      Mĩ thuật</a:t>
            </a:r>
          </a:p>
          <a:p>
            <a:r>
              <a:rPr lang="en-US" sz="3200" b="1" dirty="0" smtClean="0">
                <a:solidFill>
                  <a:srgbClr val="2D06BA"/>
                </a:solidFill>
                <a:latin typeface="Times New Roman" pitchFamily="18" charset="0"/>
                <a:cs typeface="Times New Roman" pitchFamily="18" charset="0"/>
              </a:rPr>
              <a:t>NHỮNG MẢNG MÀU YÊU THÍCH ( TIẾT 2)</a:t>
            </a:r>
            <a:endParaRPr lang="en-US" sz="3200" b="1" dirty="0">
              <a:solidFill>
                <a:srgbClr val="2D06B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6"/>
          <p:cNvSpPr txBox="1"/>
          <p:nvPr/>
        </p:nvSpPr>
        <p:spPr>
          <a:xfrm>
            <a:off x="378069" y="4719356"/>
            <a:ext cx="8800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Hoạt động hình thành kiến thức mới. (12 phút)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7"/>
          <p:cNvSpPr txBox="1"/>
          <p:nvPr/>
        </p:nvSpPr>
        <p:spPr>
          <a:xfrm>
            <a:off x="378069" y="5304131"/>
            <a:ext cx="41585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2.1</a:t>
            </a:r>
            <a:r>
              <a:rPr lang="en-US" sz="3200" b="1" dirty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</a:t>
            </a:r>
            <a:endParaRPr lang="en-US" sz="3200" b="1" dirty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12395" y="3082636"/>
            <a:ext cx="1140903" cy="346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374" y="692784"/>
            <a:ext cx="4279364" cy="27362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474" y="3624891"/>
            <a:ext cx="4401164" cy="3045961"/>
          </a:xfrm>
          <a:prstGeom prst="rect">
            <a:avLst/>
          </a:prstGeom>
        </p:spPr>
      </p:pic>
      <p:sp>
        <p:nvSpPr>
          <p:cNvPr id="5" name="Text Box 9"/>
          <p:cNvSpPr txBox="1"/>
          <p:nvPr/>
        </p:nvSpPr>
        <p:spPr>
          <a:xfrm>
            <a:off x="395246" y="108009"/>
            <a:ext cx="46912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Màu sắc trong tranh vẽ.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99084" y="2990219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37556" y="6273334"/>
            <a:ext cx="3385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664" y="692784"/>
            <a:ext cx="4076700" cy="2767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" r="2833"/>
          <a:stretch/>
        </p:blipFill>
        <p:spPr bwMode="auto">
          <a:xfrm>
            <a:off x="4829387" y="3578561"/>
            <a:ext cx="4053255" cy="3045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544088" y="298086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458200" y="620918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409" y="5493298"/>
            <a:ext cx="69076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1.Trong bức tranh có những hình ảnh gì?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2735" y="4912327"/>
            <a:ext cx="55819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hỏi thảo luận: 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 nhóm đôi)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2735" y="6078073"/>
            <a:ext cx="68403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2.Màu sắc của những hình ảnh đó là gì?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052" y="193600"/>
            <a:ext cx="3638764" cy="21740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458" y="2357278"/>
            <a:ext cx="3638764" cy="23355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42338" y="192799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43140" y="433445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3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572" y="204895"/>
            <a:ext cx="3640536" cy="216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" r="2833"/>
          <a:stretch/>
        </p:blipFill>
        <p:spPr bwMode="auto">
          <a:xfrm>
            <a:off x="4659403" y="2434693"/>
            <a:ext cx="3710874" cy="225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882579" y="198888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33422" y="436707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7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6862" y="184638"/>
            <a:ext cx="57853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Màu đậm, màu nhạt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6999" y="932601"/>
            <a:ext cx="4820550" cy="461665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Màu đậm, màu nhạt trong thiên nhiên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" r="968"/>
          <a:stretch/>
        </p:blipFill>
        <p:spPr bwMode="auto">
          <a:xfrm>
            <a:off x="923191" y="1644162"/>
            <a:ext cx="7104185" cy="475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046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3576" y="320466"/>
            <a:ext cx="5708614" cy="461665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Màu đậm, màu nhạt trong sản phẩm mĩ thuật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43" t="22353" r="18738"/>
          <a:stretch/>
        </p:blipFill>
        <p:spPr bwMode="auto">
          <a:xfrm>
            <a:off x="1776046" y="993531"/>
            <a:ext cx="5442439" cy="5117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343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8077" y="857337"/>
            <a:ext cx="87559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+ Màu đậm, màu nhạt trong sản phẩm mĩ thuật dưới</a:t>
            </a:r>
          </a:p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đây là màu gì?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8" t="20916" r="25225" b="12018"/>
          <a:stretch/>
        </p:blipFill>
        <p:spPr bwMode="auto">
          <a:xfrm rot="5400000">
            <a:off x="1117228" y="1539258"/>
            <a:ext cx="2611317" cy="4069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8744" y="272562"/>
            <a:ext cx="73789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Quan sát hình thảo luận và trả lời câu hỏi: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7" t="17259" r="12030" b="19423"/>
          <a:stretch/>
        </p:blipFill>
        <p:spPr bwMode="auto">
          <a:xfrm flipV="1">
            <a:off x="4703883" y="2268413"/>
            <a:ext cx="3683979" cy="2611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1417</TotalTime>
  <Words>510</Words>
  <Application>Microsoft Office PowerPoint</Application>
  <PresentationFormat>On-screen Show (4:3)</PresentationFormat>
  <Paragraphs>70</Paragraphs>
  <Slides>16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226</cp:revision>
  <dcterms:created xsi:type="dcterms:W3CDTF">2021-01-29T04:19:00Z</dcterms:created>
  <dcterms:modified xsi:type="dcterms:W3CDTF">2022-10-25T14:58:10Z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FCD17A6F5E1841ED9BE3731415936983</vt:lpwstr>
  </property>
  <property fmtid="{D5CDD505-2E9C-101B-9397-08002B2CF9AE}" pid="3" name="KSOProductBuildVer">
    <vt:lpwstr>1033-11.2.0.10323</vt:lpwstr>
  </property>
</Properties>
</file>