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955" r:id="rId2"/>
    <p:sldId id="3051" r:id="rId3"/>
    <p:sldId id="3052" r:id="rId4"/>
    <p:sldId id="3026" r:id="rId5"/>
    <p:sldId id="3027" r:id="rId6"/>
    <p:sldId id="3053" r:id="rId7"/>
    <p:sldId id="3056" r:id="rId8"/>
    <p:sldId id="3054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F03C69"/>
    <a:srgbClr val="0000FF"/>
    <a:srgbClr val="FFFFFF"/>
    <a:srgbClr val="0998D7"/>
    <a:srgbClr val="3DC3EC"/>
    <a:srgbClr val="F3E8CC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BB57-3685-4F68-BF48-AF85A4742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61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2FB119-5E53-4714-A6B6-455AA4640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" y="828844"/>
            <a:ext cx="6815919" cy="209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BF956-C03B-4D96-A23D-4FFB55639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932BD-7566-4DDC-A694-F2339BCDE2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FDAFAC7-CC83-1111-162A-2DDF3AA263A9}"/>
              </a:ext>
            </a:extLst>
          </p:cNvPr>
          <p:cNvSpPr txBox="1"/>
          <p:nvPr/>
        </p:nvSpPr>
        <p:spPr>
          <a:xfrm>
            <a:off x="2722880" y="3137692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Xem sách trang 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5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857250" y="2958207"/>
            <a:ext cx="8905008" cy="2938052"/>
            <a:chOff x="1768766" y="4552258"/>
            <a:chExt cx="7300588" cy="22373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54828"/>
                <a:gd name="adj2" fmla="val -10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65511" y="3199128"/>
            <a:ext cx="8395855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buổi thực hành đầu tiên, Khoa quan sát thấy có nhiều bạn đặt tay vào hàng phím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ó bạn đặt vào hàng phím chữ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ó bạn gõ một tay. Khoa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băn khoăn muốn hỏi thầy giáo cách gõ bàn phím như thế nào cho đúng và nhanh. Chúng ta cùng tìm hiểu với bạn Khoa nhé.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6B08-FE37-4400-8D20-98F9E6C6C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4" b="91379" l="9605" r="89831">
                        <a14:foregroundMark x1="44068" y1="7471" x2="44068" y2="7471"/>
                        <a14:foregroundMark x1="41808" y1="46264" x2="41808" y2="46264"/>
                        <a14:foregroundMark x1="41808" y1="45690" x2="42373" y2="64655"/>
                        <a14:foregroundMark x1="42373" y1="64655" x2="35028" y2="75862"/>
                        <a14:foregroundMark x1="58192" y1="39368" x2="58192" y2="39368"/>
                        <a14:foregroundMark x1="46328" y1="37069" x2="46328" y2="37069"/>
                        <a14:foregroundMark x1="66667" y1="90230" x2="66667" y2="90230"/>
                        <a14:foregroundMark x1="65537" y1="91092" x2="65537" y2="91092"/>
                        <a14:foregroundMark x1="33898" y1="91379" x2="33898" y2="91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866" y="3567770"/>
            <a:ext cx="1605245" cy="3156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5D21A-C41C-41DC-9408-91765CBA6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BÀN PHÍM 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MÁY TÍNH</a:t>
            </a: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642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Tìm hiểu về bàn phím máy tính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506269" cy="95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Quan sát bàn phím và các khu vực của bàn phím ở Hình 31, em hãy chỉ ra khu vực nào có nhiều phím nhất?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6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A2009BB-647F-46FB-BE93-05922FA95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8723" y="2969401"/>
            <a:ext cx="7030504" cy="3215919"/>
          </a:xfrm>
          <a:prstGeom prst="rect">
            <a:avLst/>
          </a:prstGeom>
        </p:spPr>
      </p:pic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1AAF4534-E7E3-4D4E-944C-1497CEC2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51" y="5739424"/>
            <a:ext cx="403990" cy="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9286B6C-156D-99D1-AEB2-148927B6E27B}"/>
              </a:ext>
            </a:extLst>
          </p:cNvPr>
          <p:cNvSpPr txBox="1"/>
          <p:nvPr/>
        </p:nvSpPr>
        <p:spPr>
          <a:xfrm>
            <a:off x="624920" y="5618480"/>
            <a:ext cx="212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</a:t>
            </a:r>
          </a:p>
        </p:txBody>
      </p:sp>
    </p:spTree>
    <p:extLst>
      <p:ext uri="{BB962C8B-B14F-4D97-AF65-F5344CB8AC3E}">
        <p14:creationId xmlns:p14="http://schemas.microsoft.com/office/powerpoint/2010/main" val="4062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C41CA651-CC76-9A0A-4241-97D11270B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256967"/>
              </p:ext>
            </p:extLst>
          </p:nvPr>
        </p:nvGraphicFramePr>
        <p:xfrm>
          <a:off x="605199" y="1429170"/>
          <a:ext cx="2324100" cy="247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324160" imgH="1359000" progId="PBrush">
                  <p:embed/>
                </p:oleObj>
              </mc:Choice>
              <mc:Fallback>
                <p:oleObj name="Bitmap Image" r:id="rId2" imgW="2324160" imgH="1359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199" y="1429170"/>
                        <a:ext cx="2324100" cy="2479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Hình ảnh 7" descr="Ảnh có chứa bàn phím, thiết bị điện tử, máy tính, đang ngồi&#10;&#10;Mô tả được tạo tự động">
            <a:extLst>
              <a:ext uri="{FF2B5EF4-FFF2-40B4-BE49-F238E27FC236}">
                <a16:creationId xmlns:a16="http://schemas.microsoft.com/office/drawing/2014/main" id="{F596F164-A031-6EC6-0D70-6A59DE267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347160"/>
            <a:ext cx="9387840" cy="364139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D976F190-E5D1-3F6A-9459-F53F4FBF0BBD}"/>
              </a:ext>
            </a:extLst>
          </p:cNvPr>
          <p:cNvSpPr/>
          <p:nvPr/>
        </p:nvSpPr>
        <p:spPr>
          <a:xfrm>
            <a:off x="2499360" y="1484924"/>
            <a:ext cx="9387840" cy="6994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9EB04C0-6C79-70D1-8E5F-CA9EFDF0355C}"/>
              </a:ext>
            </a:extLst>
          </p:cNvPr>
          <p:cNvSpPr txBox="1"/>
          <p:nvPr/>
        </p:nvSpPr>
        <p:spPr>
          <a:xfrm>
            <a:off x="278427" y="1562940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Hàng phím số</a:t>
            </a: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37F5FF8-0126-1DAC-13B8-55327591A89C}"/>
              </a:ext>
            </a:extLst>
          </p:cNvPr>
          <p:cNvCxnSpPr/>
          <p:nvPr/>
        </p:nvCxnSpPr>
        <p:spPr>
          <a:xfrm>
            <a:off x="2011876" y="1808480"/>
            <a:ext cx="487484" cy="0"/>
          </a:xfrm>
          <a:prstGeom prst="straightConnector1">
            <a:avLst/>
          </a:prstGeom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1B2145AC-48D4-B190-0A71-E4647475E0C2}"/>
              </a:ext>
            </a:extLst>
          </p:cNvPr>
          <p:cNvSpPr/>
          <p:nvPr/>
        </p:nvSpPr>
        <p:spPr>
          <a:xfrm>
            <a:off x="2499360" y="2260607"/>
            <a:ext cx="9387840" cy="55482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6B6941E5-3EFD-D100-9541-72B67832FD24}"/>
              </a:ext>
            </a:extLst>
          </p:cNvPr>
          <p:cNvCxnSpPr/>
          <p:nvPr/>
        </p:nvCxnSpPr>
        <p:spPr>
          <a:xfrm>
            <a:off x="2011876" y="2524097"/>
            <a:ext cx="487484" cy="0"/>
          </a:xfrm>
          <a:prstGeom prst="straightConnector1">
            <a:avLst/>
          </a:prstGeom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3CB28CB-D183-93E4-8CFE-BBCAAA358772}"/>
              </a:ext>
            </a:extLst>
          </p:cNvPr>
          <p:cNvSpPr txBox="1"/>
          <p:nvPr/>
        </p:nvSpPr>
        <p:spPr>
          <a:xfrm>
            <a:off x="169244" y="2307900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Hàng phím trên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045FDD-ECA0-3107-5C7A-0E3211E8C854}"/>
              </a:ext>
            </a:extLst>
          </p:cNvPr>
          <p:cNvSpPr/>
          <p:nvPr/>
        </p:nvSpPr>
        <p:spPr>
          <a:xfrm>
            <a:off x="2553563" y="4288421"/>
            <a:ext cx="9387840" cy="55482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324BA0-5D1E-22D0-727E-B0F8AB589E16}"/>
              </a:ext>
            </a:extLst>
          </p:cNvPr>
          <p:cNvSpPr/>
          <p:nvPr/>
        </p:nvSpPr>
        <p:spPr>
          <a:xfrm>
            <a:off x="2526462" y="2889469"/>
            <a:ext cx="9387840" cy="554828"/>
          </a:xfrm>
          <a:prstGeom prst="rect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AC6B919-4F14-0786-16E0-6075E35E94C4}"/>
              </a:ext>
            </a:extLst>
          </p:cNvPr>
          <p:cNvSpPr/>
          <p:nvPr/>
        </p:nvSpPr>
        <p:spPr>
          <a:xfrm>
            <a:off x="2531100" y="3532403"/>
            <a:ext cx="9387840" cy="6994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E8E061A0-9F73-709C-F170-4878DE767077}"/>
              </a:ext>
            </a:extLst>
          </p:cNvPr>
          <p:cNvCxnSpPr/>
          <p:nvPr/>
        </p:nvCxnSpPr>
        <p:spPr>
          <a:xfrm>
            <a:off x="2011876" y="3166883"/>
            <a:ext cx="487484" cy="0"/>
          </a:xfrm>
          <a:prstGeom prst="straightConnector1">
            <a:avLst/>
          </a:prstGeom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92BC1E0-9D8A-C273-6071-B78734FF5274}"/>
              </a:ext>
            </a:extLst>
          </p:cNvPr>
          <p:cNvCxnSpPr/>
          <p:nvPr/>
        </p:nvCxnSpPr>
        <p:spPr>
          <a:xfrm>
            <a:off x="2011876" y="3882141"/>
            <a:ext cx="487484" cy="0"/>
          </a:xfrm>
          <a:prstGeom prst="straightConnector1">
            <a:avLst/>
          </a:prstGeom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EBB2136B-7166-7590-3EFE-AC8D3BDB8DA3}"/>
              </a:ext>
            </a:extLst>
          </p:cNvPr>
          <p:cNvCxnSpPr/>
          <p:nvPr/>
        </p:nvCxnSpPr>
        <p:spPr>
          <a:xfrm>
            <a:off x="2011876" y="4565835"/>
            <a:ext cx="487484" cy="0"/>
          </a:xfrm>
          <a:prstGeom prst="straightConnector1">
            <a:avLst/>
          </a:prstGeom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15D94DA-F96A-370B-A28F-15BFA578D58E}"/>
              </a:ext>
            </a:extLst>
          </p:cNvPr>
          <p:cNvSpPr txBox="1"/>
          <p:nvPr/>
        </p:nvSpPr>
        <p:spPr>
          <a:xfrm>
            <a:off x="0" y="2970515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Hàng phím cơ sở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B70001-D784-C051-96B3-68DFE6EAD929}"/>
              </a:ext>
            </a:extLst>
          </p:cNvPr>
          <p:cNvSpPr txBox="1"/>
          <p:nvPr/>
        </p:nvSpPr>
        <p:spPr>
          <a:xfrm>
            <a:off x="166315" y="3724445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Hàng phím dưới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6799EE8-546A-2E4B-F62B-8FF923EA713E}"/>
              </a:ext>
            </a:extLst>
          </p:cNvPr>
          <p:cNvSpPr txBox="1"/>
          <p:nvPr/>
        </p:nvSpPr>
        <p:spPr>
          <a:xfrm>
            <a:off x="300890" y="4301202"/>
            <a:ext cx="21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Hàng phím chứa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phím dấu cách</a:t>
            </a:r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4C376768-5A3E-23BF-6584-4637239E0794}"/>
              </a:ext>
            </a:extLst>
          </p:cNvPr>
          <p:cNvSpPr/>
          <p:nvPr/>
        </p:nvSpPr>
        <p:spPr>
          <a:xfrm>
            <a:off x="5531588" y="2871977"/>
            <a:ext cx="510209" cy="539531"/>
          </a:xfrm>
          <a:prstGeom prst="ellipse">
            <a:avLst/>
          </a:prstGeom>
          <a:noFill/>
          <a:ln w="76200">
            <a:solidFill>
              <a:srgbClr val="F03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5AC59564-5595-CA06-C759-86E9E61DC2D0}"/>
              </a:ext>
            </a:extLst>
          </p:cNvPr>
          <p:cNvSpPr/>
          <p:nvPr/>
        </p:nvSpPr>
        <p:spPr>
          <a:xfrm>
            <a:off x="7371546" y="2856357"/>
            <a:ext cx="510209" cy="539531"/>
          </a:xfrm>
          <a:prstGeom prst="ellipse">
            <a:avLst/>
          </a:prstGeom>
          <a:noFill/>
          <a:ln w="76200">
            <a:solidFill>
              <a:srgbClr val="F03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0E968F7E-45EB-44F6-ECD2-87C90D129C7E}"/>
              </a:ext>
            </a:extLst>
          </p:cNvPr>
          <p:cNvCxnSpPr>
            <a:cxnSpLocks/>
          </p:cNvCxnSpPr>
          <p:nvPr/>
        </p:nvCxnSpPr>
        <p:spPr>
          <a:xfrm>
            <a:off x="5828567" y="3444297"/>
            <a:ext cx="0" cy="1883077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8F8C3A31-05E2-CFEF-4F98-F766219F5A85}"/>
              </a:ext>
            </a:extLst>
          </p:cNvPr>
          <p:cNvCxnSpPr>
            <a:cxnSpLocks/>
          </p:cNvCxnSpPr>
          <p:nvPr/>
        </p:nvCxnSpPr>
        <p:spPr>
          <a:xfrm>
            <a:off x="7730254" y="3346882"/>
            <a:ext cx="0" cy="1980492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EE1A2529-543A-9AAF-B27F-C6FFBD71AC1A}"/>
              </a:ext>
            </a:extLst>
          </p:cNvPr>
          <p:cNvSpPr txBox="1"/>
          <p:nvPr/>
        </p:nvSpPr>
        <p:spPr>
          <a:xfrm>
            <a:off x="5747136" y="5408829"/>
            <a:ext cx="28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HAI PHÍM CÓ GỜ</a:t>
            </a: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5154D3AA-F7DC-5044-630D-B93B2270B488}"/>
              </a:ext>
            </a:extLst>
          </p:cNvPr>
          <p:cNvCxnSpPr>
            <a:cxnSpLocks/>
          </p:cNvCxnSpPr>
          <p:nvPr/>
        </p:nvCxnSpPr>
        <p:spPr>
          <a:xfrm>
            <a:off x="5828567" y="5296857"/>
            <a:ext cx="5703" cy="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id="{2DB674DB-01AC-843E-EEB6-5300AB22077F}"/>
              </a:ext>
            </a:extLst>
          </p:cNvPr>
          <p:cNvCxnSpPr/>
          <p:nvPr/>
        </p:nvCxnSpPr>
        <p:spPr>
          <a:xfrm>
            <a:off x="5828567" y="5327374"/>
            <a:ext cx="1901687" cy="0"/>
          </a:xfrm>
          <a:prstGeom prst="line">
            <a:avLst/>
          </a:prstGeom>
          <a:ln w="73025">
            <a:solidFill>
              <a:srgbClr val="F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FB3E6759-05B6-51AE-5875-230DEEB3D7CE}"/>
              </a:ext>
            </a:extLst>
          </p:cNvPr>
          <p:cNvCxnSpPr/>
          <p:nvPr/>
        </p:nvCxnSpPr>
        <p:spPr>
          <a:xfrm>
            <a:off x="8199783" y="4565835"/>
            <a:ext cx="0" cy="1357887"/>
          </a:xfrm>
          <a:prstGeom prst="line">
            <a:avLst/>
          </a:prstGeom>
          <a:ln w="635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F165C0C6-6044-4BCB-E45F-B7F4C4C8E849}"/>
              </a:ext>
            </a:extLst>
          </p:cNvPr>
          <p:cNvSpPr txBox="1"/>
          <p:nvPr/>
        </p:nvSpPr>
        <p:spPr>
          <a:xfrm>
            <a:off x="7008010" y="5938280"/>
            <a:ext cx="289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PHÍM DẤU CÁCH</a:t>
            </a:r>
          </a:p>
        </p:txBody>
      </p:sp>
    </p:spTree>
    <p:extLst>
      <p:ext uri="{BB962C8B-B14F-4D97-AF65-F5344CB8AC3E}">
        <p14:creationId xmlns:p14="http://schemas.microsoft.com/office/powerpoint/2010/main" val="3536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2" grpId="0"/>
      <p:bldP spid="24" grpId="0" animBg="1"/>
      <p:bldP spid="25" grpId="0" animBg="1"/>
      <p:bldP spid="26" grpId="0" animBg="1"/>
      <p:bldP spid="30" grpId="0"/>
      <p:bldP spid="31" grpId="0"/>
      <p:bldP spid="32" grpId="0"/>
      <p:bldP spid="34" grpId="0" animBg="1"/>
      <p:bldP spid="35" grpId="0" animBg="1"/>
      <p:bldP spid="42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921B4-EBBD-416E-8330-F23B4CE1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02" y="1644296"/>
            <a:ext cx="6418176" cy="3157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67867-57A1-49DA-AB79-523D962B78FF}"/>
              </a:ext>
            </a:extLst>
          </p:cNvPr>
          <p:cNvSpPr/>
          <p:nvPr/>
        </p:nvSpPr>
        <p:spPr>
          <a:xfrm>
            <a:off x="739708" y="393625"/>
            <a:ext cx="1054100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 đặt tay trên bàn phím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Khi gõ bàn phím em đặt tay ở vị trí xuất phát trên hàng phím cơ sở (xem Hình 33).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5B42-3710-4CE2-8D40-1FCE38493968}"/>
              </a:ext>
            </a:extLst>
          </p:cNvPr>
          <p:cNvSpPr/>
          <p:nvPr/>
        </p:nvSpPr>
        <p:spPr>
          <a:xfrm>
            <a:off x="739708" y="5016222"/>
            <a:ext cx="9440612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 đặt tay ở vị trí xuất phát</a:t>
            </a:r>
            <a:r>
              <a:rPr lang="en-US" sz="220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Hai ngón trỏ đặt lên hai phím có gờ (F và J), hai ngón cái đặt vào phím</a:t>
            </a:r>
            <a:r>
              <a:rPr lang="en-US" sz="220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dấu</a:t>
            </a:r>
            <a:r>
              <a:rPr lang="vi-VN" sz="220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cách, các ngón khác đặt tương ứng các phím trên hàng cơ sở. </a:t>
            </a:r>
            <a:endParaRPr lang="en-US" sz="2200">
              <a:solidFill>
                <a:srgbClr val="000099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C56621-5815-4F90-A76B-2D7D4D1D3A71}"/>
              </a:ext>
            </a:extLst>
          </p:cNvPr>
          <p:cNvGrpSpPr/>
          <p:nvPr/>
        </p:nvGrpSpPr>
        <p:grpSpPr>
          <a:xfrm>
            <a:off x="336588" y="284266"/>
            <a:ext cx="11226147" cy="3093766"/>
            <a:chOff x="191274" y="435050"/>
            <a:chExt cx="11226147" cy="30937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CB5ADE-AF17-412C-B62E-1786F79D0558}"/>
                </a:ext>
              </a:extLst>
            </p:cNvPr>
            <p:cNvGrpSpPr/>
            <p:nvPr/>
          </p:nvGrpSpPr>
          <p:grpSpPr>
            <a:xfrm>
              <a:off x="191274" y="435050"/>
              <a:ext cx="11226147" cy="3093766"/>
              <a:chOff x="191274" y="435050"/>
              <a:chExt cx="11226147" cy="30937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2968F1-B047-4344-B076-57BC169FC099}"/>
                  </a:ext>
                </a:extLst>
              </p:cNvPr>
              <p:cNvGrpSpPr/>
              <p:nvPr/>
            </p:nvGrpSpPr>
            <p:grpSpPr>
              <a:xfrm>
                <a:off x="552795" y="917810"/>
                <a:ext cx="10864626" cy="2611006"/>
                <a:chOff x="1338207" y="943284"/>
                <a:chExt cx="9774290" cy="3851953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6BB72049-4C00-4153-8856-84F22C6B776B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9687786" cy="3731684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E99CE156-71C8-49A0-BD06-1C45543F5F32}"/>
                    </a:ext>
                  </a:extLst>
                </p:cNvPr>
                <p:cNvSpPr/>
                <p:nvPr/>
              </p:nvSpPr>
              <p:spPr>
                <a:xfrm>
                  <a:off x="1338207" y="943284"/>
                  <a:ext cx="9687790" cy="3731682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EE23D12-BEE6-4D47-8A7E-5BDC6A73C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1274" y="435050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5E12F-86FA-4EB5-B8A5-060E6260EBEF}"/>
                </a:ext>
              </a:extLst>
            </p:cNvPr>
            <p:cNvSpPr/>
            <p:nvPr/>
          </p:nvSpPr>
          <p:spPr>
            <a:xfrm>
              <a:off x="852660" y="1095321"/>
              <a:ext cx="10196052" cy="2211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Khu vực chính gồm: hàng phím số, hàng ph</a:t>
              </a:r>
              <a:r>
                <a:rPr lang="en-US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ím</a:t>
              </a: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trên, hàng ph</a:t>
              </a:r>
              <a:r>
                <a:rPr lang="en-US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ím</a:t>
              </a: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cơ</a:t>
              </a:r>
              <a:r>
                <a:rPr lang="en-US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sở</a:t>
              </a: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 defTabSz="342900">
                <a:lnSpc>
                  <a:spcPct val="150000"/>
                </a:lnSpc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hàng phím dưới và hàng phím chứa phím dấu cách. </a:t>
              </a:r>
              <a:endParaRPr lang="en-US" sz="22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  <a:spcBef>
                  <a:spcPts val="1200"/>
                </a:spcBef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Mỗi ngón tay gõ đúng các phím phụ trách. Khi gõ xong, </a:t>
              </a:r>
              <a:endParaRPr lang="en-US" sz="2200" b="1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</a:pP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đưa ngón tay về vị trí xuất phát trên hàng phím cơ sở.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15503-265A-420E-98D1-4C620C94D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8" y="3606512"/>
            <a:ext cx="983065" cy="967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42DF52-FA78-44F1-BA57-609D33A3DD71}"/>
              </a:ext>
            </a:extLst>
          </p:cNvPr>
          <p:cNvSpPr/>
          <p:nvPr/>
        </p:nvSpPr>
        <p:spPr>
          <a:xfrm>
            <a:off x="1342485" y="3839087"/>
            <a:ext cx="9770221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Các phím F, J thuộc hàng phím nào?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058AD-6EBF-4037-8A3A-31EBF8F817F0}"/>
              </a:ext>
            </a:extLst>
          </p:cNvPr>
          <p:cNvSpPr/>
          <p:nvPr/>
        </p:nvSpPr>
        <p:spPr>
          <a:xfrm>
            <a:off x="1682940" y="4372310"/>
            <a:ext cx="3030194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trên.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7E45D-32E8-4AC4-8441-D1C4362FCFB2}"/>
              </a:ext>
            </a:extLst>
          </p:cNvPr>
          <p:cNvSpPr/>
          <p:nvPr/>
        </p:nvSpPr>
        <p:spPr>
          <a:xfrm>
            <a:off x="8436392" y="4372310"/>
            <a:ext cx="3030194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dưới.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4E37B-AD51-49F6-A4DB-C00C7B8AF7E5}"/>
              </a:ext>
            </a:extLst>
          </p:cNvPr>
          <p:cNvSpPr/>
          <p:nvPr/>
        </p:nvSpPr>
        <p:spPr>
          <a:xfrm>
            <a:off x="5052317" y="4372309"/>
            <a:ext cx="3030195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cơ sở.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4EDDDD-4B4C-4D5F-8B71-A8FEE297597B}"/>
              </a:ext>
            </a:extLst>
          </p:cNvPr>
          <p:cNvSpPr/>
          <p:nvPr/>
        </p:nvSpPr>
        <p:spPr>
          <a:xfrm>
            <a:off x="1334895" y="4943005"/>
            <a:ext cx="9770221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Khi gõ xong, các ngón tay của em phải đặt ở hàng phím nào?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F01CF9-F6B9-4ABE-98BD-6BEB26B0CF38}"/>
              </a:ext>
            </a:extLst>
          </p:cNvPr>
          <p:cNvSpPr/>
          <p:nvPr/>
        </p:nvSpPr>
        <p:spPr>
          <a:xfrm>
            <a:off x="1675350" y="5476228"/>
            <a:ext cx="3030194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trên.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46BBA0-4987-41DC-95CA-FC5244589A25}"/>
              </a:ext>
            </a:extLst>
          </p:cNvPr>
          <p:cNvSpPr/>
          <p:nvPr/>
        </p:nvSpPr>
        <p:spPr>
          <a:xfrm>
            <a:off x="8428802" y="5476228"/>
            <a:ext cx="3030194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dưới.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E44A66-1195-4102-929C-F5EC2460277A}"/>
              </a:ext>
            </a:extLst>
          </p:cNvPr>
          <p:cNvSpPr/>
          <p:nvPr/>
        </p:nvSpPr>
        <p:spPr>
          <a:xfrm>
            <a:off x="5044727" y="5476227"/>
            <a:ext cx="3030195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200" b="1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Hàng phím cơ sở.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F4F829-2969-4AE7-8555-5A4D17F2E947}"/>
              </a:ext>
            </a:extLst>
          </p:cNvPr>
          <p:cNvSpPr/>
          <p:nvPr/>
        </p:nvSpPr>
        <p:spPr>
          <a:xfrm>
            <a:off x="5019094" y="4480661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90F8D7-D2B3-4BA7-940B-EBF8D4DC1309}"/>
              </a:ext>
            </a:extLst>
          </p:cNvPr>
          <p:cNvSpPr/>
          <p:nvPr/>
        </p:nvSpPr>
        <p:spPr>
          <a:xfrm>
            <a:off x="5019094" y="5565843"/>
            <a:ext cx="443608" cy="44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61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460209" y="1111484"/>
            <a:ext cx="8841334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Tập gõ 10 ngón với phần mềm </a:t>
            </a:r>
            <a:r>
              <a:rPr lang="vi-VN" sz="200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Kiran's Typing Tutor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8DB83-BFAB-48B9-BDFB-61FC579C9349}"/>
              </a:ext>
            </a:extLst>
          </p:cNvPr>
          <p:cNvSpPr/>
          <p:nvPr/>
        </p:nvSpPr>
        <p:spPr>
          <a:xfrm>
            <a:off x="460209" y="1775740"/>
            <a:ext cx="10714434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•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khởi động phần mềm Kiran's Typing Tutor. Màn hình chính của phần mềm có dạng như sau:</a:t>
            </a:r>
          </a:p>
          <a:p>
            <a:pPr algn="just" defTabSz="342900">
              <a:lnSpc>
                <a:spcPct val="150000"/>
              </a:lnSpc>
            </a:pP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FFF6F1-E2FA-49B0-AE13-B325A74F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395" y="1680762"/>
            <a:ext cx="708721" cy="693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C7CD0-6776-42D7-8A43-BBAAD1BD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55" y="2710592"/>
            <a:ext cx="7359831" cy="40282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9BF8BC-7CDB-29E2-7312-61F424A2EABE}"/>
              </a:ext>
            </a:extLst>
          </p:cNvPr>
          <p:cNvSpPr/>
          <p:nvPr/>
        </p:nvSpPr>
        <p:spPr>
          <a:xfrm>
            <a:off x="696062" y="351387"/>
            <a:ext cx="6728666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SỬ DỤNG BÀN PHÍM</a:t>
            </a:r>
            <a:endParaRPr lang="vi-VN" sz="2800" b="1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90641-0B1E-4FBF-B14B-DA14C892A7E4}"/>
              </a:ext>
            </a:extLst>
          </p:cNvPr>
          <p:cNvSpPr/>
          <p:nvPr/>
        </p:nvSpPr>
        <p:spPr>
          <a:xfrm>
            <a:off x="794766" y="481273"/>
            <a:ext cx="10602467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luyện tập với </a:t>
            </a:r>
            <a:r>
              <a:rPr lang="vi-VN" sz="200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Kiran's Typing Tutor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thực hiện các bước sau: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Nhập tên vào ô </a:t>
            </a:r>
            <a:r>
              <a:rPr lang="vi-VN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User 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bắt đầu luyện gõ. Nếu trước đó nhập rồi thì tên em đã được lưu lại, em có thể chọn tên ở mục này.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</a:t>
            </a:r>
            <a:r>
              <a:rPr lang="vi-VN" sz="20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Typing Practice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luyện tập gõ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với các hàng phím.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A47A7-C4C5-467A-8DC1-30754850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18" y="2444689"/>
            <a:ext cx="6243001" cy="3703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8EBCC8-BBE2-4645-B699-7D3658ABA4BA}"/>
              </a:ext>
            </a:extLst>
          </p:cNvPr>
          <p:cNvSpPr/>
          <p:nvPr/>
        </p:nvSpPr>
        <p:spPr>
          <a:xfrm>
            <a:off x="2419218" y="6098726"/>
            <a:ext cx="624300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Hình 35.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luyện tập gõ phím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71A51E-662A-4682-B870-767D840D8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489</Words>
  <Application>Microsoft Office PowerPoint</Application>
  <PresentationFormat>Màn hình rộng</PresentationFormat>
  <Paragraphs>50</Paragraphs>
  <Slides>9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22" baseType="lpstr">
      <vt:lpstr>等线</vt:lpstr>
      <vt:lpstr>Arial</vt:lpstr>
      <vt:lpstr>Calibri</vt:lpstr>
      <vt:lpstr>iCiel Cadena</vt:lpstr>
      <vt:lpstr>Segoe Print</vt:lpstr>
      <vt:lpstr>SVN-Androgyne</vt:lpstr>
      <vt:lpstr>SVN-SAF</vt:lpstr>
      <vt:lpstr>Times New Roman</vt:lpstr>
      <vt:lpstr>UTM Avo</vt:lpstr>
      <vt:lpstr>UTM Bienvenue</vt:lpstr>
      <vt:lpstr>UTM HelvetIns</vt:lpstr>
      <vt:lpstr>1_Office 主题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Thi Bich Lien Vo</cp:lastModifiedBy>
  <cp:revision>192</cp:revision>
  <dcterms:created xsi:type="dcterms:W3CDTF">2021-11-14T08:33:55Z</dcterms:created>
  <dcterms:modified xsi:type="dcterms:W3CDTF">2022-11-09T06:04:19Z</dcterms:modified>
</cp:coreProperties>
</file>