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7" r:id="rId4"/>
    <p:sldId id="269" r:id="rId6"/>
    <p:sldId id="260" r:id="rId7"/>
    <p:sldId id="271" r:id="rId8"/>
    <p:sldId id="256" r:id="rId9"/>
    <p:sldId id="273" r:id="rId10"/>
    <p:sldId id="274" r:id="rId11"/>
    <p:sldId id="268" r:id="rId12"/>
    <p:sldId id="275" r:id="rId13"/>
    <p:sldId id="329" r:id="rId14"/>
    <p:sldId id="540" r:id="rId15"/>
    <p:sldId id="336" r:id="rId16"/>
    <p:sldId id="332" r:id="rId17"/>
    <p:sldId id="546" r:id="rId18"/>
    <p:sldId id="312" r:id="rId19"/>
    <p:sldId id="547" r:id="rId20"/>
    <p:sldId id="333" r:id="rId21"/>
    <p:sldId id="549" r:id="rId22"/>
    <p:sldId id="334" r:id="rId23"/>
    <p:sldId id="552" r:id="rId24"/>
    <p:sldId id="276" r:id="rId25"/>
    <p:sldId id="551" r:id="rId26"/>
    <p:sldId id="266" r:id="rId27"/>
  </p:sldIdLst>
  <p:sldSz cx="12192000" cy="6858000"/>
  <p:notesSz cx="6798945" cy="99294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slide" Target="slide15.xml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slide" Target="slide15.xml"/><Relationship Id="rId1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media" Target="file:///C:\Documents%20and%20Settings\Admin\My%20Documents\Downloads\Music\LOP%20CHUNG%20MINH%20DOAN%20KET.mp3" TargetMode="External"/><Relationship Id="rId8" Type="http://schemas.openxmlformats.org/officeDocument/2006/relationships/audio" Target="file:///C:\Documents%20and%20Settings\Admin\My%20Documents\Downloads\Music\LOP%20CHUNG%20MINH%20DOAN%20KET.mp3" TargetMode="External"/><Relationship Id="rId7" Type="http://schemas.openxmlformats.org/officeDocument/2006/relationships/image" Target="../media/image32.GIF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2" Type="http://schemas.openxmlformats.org/officeDocument/2006/relationships/slideLayout" Target="../slideLayouts/slideLayout7.xml"/><Relationship Id="rId11" Type="http://schemas.openxmlformats.org/officeDocument/2006/relationships/audio" Target="../media/audio3.wav"/><Relationship Id="rId10" Type="http://schemas.openxmlformats.org/officeDocument/2006/relationships/image" Target="../media/image33.png"/><Relationship Id="rId1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png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9" Type="http://schemas.openxmlformats.org/officeDocument/2006/relationships/themeOverride" Target="../theme/themeOverride1.xml"/><Relationship Id="rId18" Type="http://schemas.openxmlformats.org/officeDocument/2006/relationships/audio" Target="../media/audio2.wav"/><Relationship Id="rId17" Type="http://schemas.openxmlformats.org/officeDocument/2006/relationships/audio" Target="../media/audio1.wav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13.xml"/><Relationship Id="rId17" Type="http://schemas.openxmlformats.org/officeDocument/2006/relationships/themeOverride" Target="../theme/themeOverride3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4.xml"/><Relationship Id="rId17" Type="http://schemas.openxmlformats.org/officeDocument/2006/relationships/audio" Target="../media/audio3.wav"/><Relationship Id="rId16" Type="http://schemas.openxmlformats.org/officeDocument/2006/relationships/audio" Target="../media/audio2.wav"/><Relationship Id="rId15" Type="http://schemas.openxmlformats.org/officeDocument/2006/relationships/image" Target="../media/image17.png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8" Type="http://schemas.openxmlformats.org/officeDocument/2006/relationships/slideLayout" Target="../slideLayouts/slideLayout13.xml"/><Relationship Id="rId17" Type="http://schemas.openxmlformats.org/officeDocument/2006/relationships/themeOverride" Target="../theme/themeOverride5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6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4499429" y="2000538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9120188" y="4292600"/>
            <a:ext cx="3052762" cy="1944688"/>
          </a:xfrm>
          <a:prstGeom prst="cloud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>
                <a:solidFill>
                  <a:srgbClr val="FFFFFF"/>
                </a:solidFill>
                <a:ea typeface="Arial-Rounded"/>
                <a:cs typeface="Times New Roman" panose="02020603050405020304" pitchFamily="18" charset="0"/>
              </a:rPr>
              <a:t>Đọc mẫu</a:t>
            </a:r>
            <a:endParaRPr lang="en-US" altLang="en-US" sz="3200">
              <a:solidFill>
                <a:srgbClr val="FFFFFF"/>
              </a:solidFill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49" y="0"/>
            <a:ext cx="89842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2" y="620712"/>
            <a:ext cx="3188678" cy="350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/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/>
          <p:cNvSpPr>
            <a:spLocks noChangeArrowheads="1"/>
          </p:cNvSpPr>
          <p:nvPr/>
        </p:nvSpPr>
        <p:spPr bwMode="auto">
          <a:xfrm>
            <a:off x="5783950" y="3737836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37058" y="1214099"/>
            <a:ext cx="5330372" cy="825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11015" y="2609396"/>
            <a:ext cx="11591779" cy="167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50762" y="2816915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63704" y="2785263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08171" y="3530850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361062" y="3429000"/>
            <a:ext cx="328085" cy="730490"/>
            <a:chOff x="8361062" y="3429000"/>
            <a:chExt cx="328085" cy="73049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361062" y="3429000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449996" y="3445555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149975"/>
            <a:ext cx="9907734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</a:t>
            </a:r>
            <a:r>
              <a:rPr lang="vi-VN" sz="2500" dirty="0">
                <a:latin typeface="+mj-lt"/>
              </a:rPr>
              <a:t>chú </a:t>
            </a:r>
            <a:r>
              <a:rPr lang="vi-VN" sz="2500" i="0" u="none" strike="noStrike" dirty="0">
                <a:effectLst/>
                <a:latin typeface="+mj-lt"/>
              </a:rPr>
              <a:t>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F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1029" y="2367581"/>
            <a:ext cx="5330894" cy="3287012"/>
            <a:chOff x="156834" y="1993081"/>
            <a:chExt cx="2109019" cy="2109019"/>
          </a:xfrm>
        </p:grpSpPr>
        <p:sp>
          <p:nvSpPr>
            <p:cNvPr id="24" name="Hexagon 23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360" y="2443883"/>
              <a:ext cx="1867966" cy="112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trú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ngụ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6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Một buổi sáng, </a:t>
            </a:r>
            <a:r>
              <a:rPr lang="vi-VN" sz="2500" dirty="0">
                <a:solidFill>
                  <a:srgbClr val="0000FF"/>
                </a:solidFill>
                <a:latin typeface="+mj-lt"/>
              </a:rPr>
              <a:t>chú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đang kiếm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solidFill>
                <a:srgbClr val="00B050"/>
              </a:solidFill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99" y="0"/>
            <a:ext cx="12141201" cy="6858000"/>
          </a:xfrm>
          <a:prstGeom prst="rect">
            <a:avLst/>
          </a:prstGeom>
        </p:spPr>
      </p:pic>
      <p:sp>
        <p:nvSpPr>
          <p:cNvPr id="3" name="Speech Bubble: Rectangle with Corners Rounded 2"/>
          <p:cNvSpPr>
            <a:spLocks noChangeArrowheads="1"/>
          </p:cNvSpPr>
          <p:nvPr/>
        </p:nvSpPr>
        <p:spPr bwMode="auto">
          <a:xfrm>
            <a:off x="8814484" y="0"/>
            <a:ext cx="2895600" cy="548640"/>
          </a:xfrm>
          <a:prstGeom prst="wedgeRoundRectCallout">
            <a:avLst>
              <a:gd name="adj1" fmla="val -25745"/>
              <a:gd name="adj2" fmla="val 72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1280161" y="1631853"/>
            <a:ext cx="5359790" cy="26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" y="162317"/>
            <a:ext cx="11830929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</a:t>
            </a:r>
            <a:r>
              <a:rPr lang="vi-VN" sz="28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Một buổi sáng</a:t>
            </a:r>
            <a:r>
              <a:rPr lang="vi-VN" sz="2800" dirty="0">
                <a:latin typeface="+mj-lt"/>
              </a:rPr>
              <a:t>, chú </a:t>
            </a:r>
            <a:r>
              <a:rPr lang="vi-VN" sz="2800" i="0" u="none" strike="noStrike" dirty="0">
                <a:effectLst/>
                <a:latin typeface="+mj-lt"/>
              </a:rPr>
              <a:t>đang kiếm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800" i="0" u="none" strike="noStrike" dirty="0">
                <a:effectLst/>
                <a:latin typeface="+mj-lt"/>
              </a:rPr>
              <a:t>: “Chào bạn! Rất vui được gặp bạn!”. </a:t>
            </a:r>
            <a:r>
              <a:rPr lang="en-US" sz="2800" i="0" u="none" strike="noStrike" dirty="0">
                <a:effectLst/>
                <a:latin typeface="+mj-lt"/>
              </a:rPr>
              <a:t>                                                      </a:t>
            </a:r>
            <a:r>
              <a:rPr lang="vi-VN" sz="2800" i="0" u="none" strike="noStrike" dirty="0">
                <a:effectLst/>
                <a:latin typeface="+mj-lt"/>
              </a:rPr>
              <a:t>: “Chào bạn!”, rồi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i="0" u="none" strike="noStrike" dirty="0"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                </a:t>
            </a:r>
            <a:r>
              <a:rPr lang="vi-VN" sz="2800" i="0" u="none" strike="noStrike" dirty="0">
                <a:effectLst/>
                <a:latin typeface="+mj-lt"/>
              </a:rPr>
              <a:t>. Chú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8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chỗ ở cho đẹp. </a:t>
            </a:r>
            <a:endParaRPr lang="vi-VN" sz="2800" dirty="0">
              <a:effectLst/>
              <a:latin typeface="+mj-lt"/>
            </a:endParaRPr>
          </a:p>
          <a:p>
            <a:pPr algn="r" rtl="0"/>
            <a:r>
              <a:rPr lang="vi-VN" sz="2800" i="0" u="none" strike="noStrike" dirty="0">
                <a:effectLst/>
                <a:latin typeface="+mj-lt"/>
              </a:rPr>
              <a:t>(Theo Minh Anh)</a:t>
            </a:r>
            <a:endParaRPr lang="vi-VN" sz="2800" dirty="0">
              <a:effectLst/>
              <a:latin typeface="+mj-lt"/>
            </a:endParaRPr>
          </a:p>
        </p:txBody>
      </p:sp>
      <p:sp>
        <p:nvSpPr>
          <p:cNvPr id="3" name="Rounded Rectangle 14"/>
          <p:cNvSpPr/>
          <p:nvPr/>
        </p:nvSpPr>
        <p:spPr>
          <a:xfrm>
            <a:off x="180535" y="6007294"/>
            <a:ext cx="8678936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Chi tiết nào cho thấy nhím nâu rất nhút nhát?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179" y="1707475"/>
            <a:ext cx="459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Nhím nâu lúng túng, nói lí nhí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0535" y="2210559"/>
            <a:ext cx="258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nấp vào bụi cây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21504" y="2230695"/>
            <a:ext cx="505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6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/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/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" y="162317"/>
            <a:ext cx="11830929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6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</a:t>
            </a:r>
            <a:r>
              <a:rPr lang="vi-VN" sz="26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</a:t>
            </a:r>
            <a:endParaRPr lang="en-US" sz="2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trắng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600" i="0" u="none" strike="noStrike" dirty="0">
                <a:effectLst/>
                <a:latin typeface="+mj-lt"/>
              </a:rPr>
              <a:t>: “Chào bạn! Rất vui được gặp bạn!”. Nhím nâu lúng túng, nói lí nhí: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“Chào bạn!”, rồi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nấp vào bụi cây. Chú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6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en-US" sz="26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             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nâu run run: “Xin lỗi, tôi không biết đây là nhà của bạn.”. Nhím trắng tươi cười:</a:t>
            </a:r>
            <a:r>
              <a:rPr lang="en-US" sz="2600" dirty="0"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6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</a:t>
            </a:r>
            <a:r>
              <a:rPr lang="vi-VN" sz="26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chỗ ở cho đẹp. </a:t>
            </a:r>
            <a:endParaRPr lang="vi-VN" sz="2600" dirty="0">
              <a:effectLst/>
              <a:latin typeface="+mj-lt"/>
            </a:endParaRPr>
          </a:p>
          <a:p>
            <a:pPr algn="r" rtl="0"/>
            <a:r>
              <a:rPr lang="vi-VN" sz="2600" i="0" u="none" strike="noStrike" dirty="0">
                <a:effectLst/>
                <a:latin typeface="+mj-lt"/>
              </a:rPr>
              <a:t>(Theo Minh Anh)</a:t>
            </a:r>
            <a:endParaRPr lang="vi-VN" sz="2600" dirty="0">
              <a:effectLst/>
              <a:latin typeface="+mj-lt"/>
            </a:endParaRPr>
          </a:p>
        </p:txBody>
      </p:sp>
      <p:sp>
        <p:nvSpPr>
          <p:cNvPr id="3" name="Rounded Rectangle 14"/>
          <p:cNvSpPr/>
          <p:nvPr/>
        </p:nvSpPr>
        <p:spPr>
          <a:xfrm>
            <a:off x="180534" y="6007294"/>
            <a:ext cx="9610579" cy="74422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980" y="853483"/>
            <a:ext cx="3533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386" y="1316898"/>
            <a:ext cx="5880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936" y="2636414"/>
            <a:ext cx="11097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i="0" u="none" strike="noStrike" dirty="0">
                <a:effectLst/>
                <a:latin typeface="+mj-lt"/>
              </a:rPr>
              <a:t>Bất chợt, mưa kéo đến. Nhím nâu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13" y="3099829"/>
            <a:ext cx="7346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bước vào cái hang nhỏ. Thì ra là nhà nhím trắng.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80" y="499985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13" y="2599852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60" y="222885"/>
            <a:ext cx="10710740" cy="1035685"/>
          </a:xfrm>
          <a:solidFill>
            <a:srgbClr val="AFE4FF"/>
          </a:solidFill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11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2362" y="3715702"/>
            <a:ext cx="11507275" cy="1035685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11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811" y="1258571"/>
            <a:ext cx="11680825" cy="2384962"/>
            <a:chOff x="168811" y="1258571"/>
            <a:chExt cx="11680825" cy="2384962"/>
          </a:xfrm>
        </p:grpSpPr>
        <p:sp>
          <p:nvSpPr>
            <p:cNvPr id="5" name="Cloud 4"/>
            <p:cNvSpPr/>
            <p:nvPr/>
          </p:nvSpPr>
          <p:spPr>
            <a:xfrm>
              <a:off x="168811" y="1258571"/>
              <a:ext cx="11680825" cy="238496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00664" y="1731034"/>
              <a:ext cx="8989255" cy="1364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362" y="4751388"/>
            <a:ext cx="11643312" cy="2106612"/>
            <a:chOff x="342362" y="4751388"/>
            <a:chExt cx="11643312" cy="2106612"/>
          </a:xfrm>
        </p:grpSpPr>
        <p:sp>
          <p:nvSpPr>
            <p:cNvPr id="7" name="Cloud 6"/>
            <p:cNvSpPr/>
            <p:nvPr/>
          </p:nvSpPr>
          <p:spPr>
            <a:xfrm>
              <a:off x="342362" y="4751388"/>
              <a:ext cx="11643312" cy="210661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7950" y="5143720"/>
              <a:ext cx="8989255" cy="132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mạnh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dạn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/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/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" name="Google Shape;380;p32"/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" name="Google Shape;381;p32"/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" name="Google Shape;386;p32"/>
            <p:cNvSpPr txBox="1"/>
            <p:nvPr/>
          </p:nvSpPr>
          <p:spPr>
            <a:xfrm>
              <a:off x="2642504" y="2467767"/>
              <a:ext cx="8073960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  <a:endParaRPr lang="en-US" sz="3600" b="1" kern="10" dirty="0">
              <a:ln w="25400">
                <a:solidFill>
                  <a:srgbClr val="FF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507730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/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9" y="485776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  <a:endParaRPr lang="en-US" sz="3600" kern="10" dirty="0">
              <a:ln w="12700">
                <a:solidFill>
                  <a:srgbClr val="FF33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1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  <a:endParaRPr lang="vi-VN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440,000000" end="15675,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  <a:endParaRPr lang="en-US" sz="22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  <a:endParaRPr lang="en-US" sz="22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5269</Words>
  <Application>WPS Presentation</Application>
  <PresentationFormat>Widescreen</PresentationFormat>
  <Paragraphs>173</Paragraphs>
  <Slides>23</Slides>
  <Notes>11</Notes>
  <HiddenSlides>0</HiddenSlides>
  <MMClips>20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Calibri</vt:lpstr>
      <vt:lpstr>Microsoft YaHei</vt:lpstr>
      <vt:lpstr>Chivo Light</vt:lpstr>
      <vt:lpstr>Segoe Print</vt:lpstr>
      <vt:lpstr>Tahoma</vt:lpstr>
      <vt:lpstr>Calibri</vt:lpstr>
      <vt:lpstr>Arial-Rounded</vt:lpstr>
      <vt:lpstr>Segoe UI Symbol</vt:lpstr>
      <vt:lpstr>Arial-Rounded</vt:lpstr>
      <vt:lpstr>Arial Unicode MS</vt:lpstr>
      <vt:lpstr>Calibri Light</vt:lpstr>
      <vt:lpstr>Arial</vt:lpstr>
      <vt:lpstr>Montserrat</vt:lpstr>
      <vt:lpstr>Nunito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Theo em, vì sao Nhím nâu nhận lời kết bạn cùng Nhím trắng?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abc</cp:lastModifiedBy>
  <cp:revision>118</cp:revision>
  <dcterms:created xsi:type="dcterms:W3CDTF">2020-11-18T09:33:00Z</dcterms:created>
  <dcterms:modified xsi:type="dcterms:W3CDTF">2022-12-29T11:57:53Z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F6517C4DE3694DD2B9C1B5126430AFE9</vt:lpwstr>
  </property>
  <property fmtid="{D5CDD505-2E9C-101B-9397-08002B2CF9AE}" pid="3" name="KSOProductBuildVer">
    <vt:lpwstr>1033-11.2.0.11440</vt:lpwstr>
  </property>
</Properties>
</file>